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266" r:id="rId4"/>
    <p:sldId id="267" r:id="rId5"/>
    <p:sldId id="296" r:id="rId6"/>
    <p:sldId id="259" r:id="rId7"/>
    <p:sldId id="268" r:id="rId8"/>
    <p:sldId id="269" r:id="rId9"/>
    <p:sldId id="270" r:id="rId10"/>
    <p:sldId id="263" r:id="rId11"/>
    <p:sldId id="271" r:id="rId12"/>
    <p:sldId id="260" r:id="rId13"/>
    <p:sldId id="273" r:id="rId14"/>
    <p:sldId id="274" r:id="rId15"/>
    <p:sldId id="275" r:id="rId16"/>
    <p:sldId id="295" r:id="rId17"/>
    <p:sldId id="261" r:id="rId18"/>
    <p:sldId id="278" r:id="rId19"/>
    <p:sldId id="276" r:id="rId20"/>
    <p:sldId id="277" r:id="rId21"/>
    <p:sldId id="279" r:id="rId22"/>
    <p:sldId id="280" r:id="rId23"/>
    <p:sldId id="265" r:id="rId24"/>
    <p:sldId id="281" r:id="rId25"/>
    <p:sldId id="297" r:id="rId26"/>
    <p:sldId id="298" r:id="rId27"/>
    <p:sldId id="292" r:id="rId28"/>
    <p:sldId id="293" r:id="rId29"/>
    <p:sldId id="264" r:id="rId30"/>
    <p:sldId id="300" r:id="rId31"/>
    <p:sldId id="301" r:id="rId32"/>
    <p:sldId id="302" r:id="rId33"/>
    <p:sldId id="303" r:id="rId34"/>
    <p:sldId id="304" r:id="rId35"/>
    <p:sldId id="305" r:id="rId36"/>
    <p:sldId id="262" r:id="rId37"/>
    <p:sldId id="284" r:id="rId38"/>
    <p:sldId id="285" r:id="rId39"/>
    <p:sldId id="287" r:id="rId40"/>
    <p:sldId id="288" r:id="rId41"/>
    <p:sldId id="289" r:id="rId42"/>
    <p:sldId id="290" r:id="rId43"/>
    <p:sldId id="291" r:id="rId44"/>
    <p:sldId id="306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94660"/>
  </p:normalViewPr>
  <p:slideViewPr>
    <p:cSldViewPr snapToGrid="0">
      <p:cViewPr varScale="1">
        <p:scale>
          <a:sx n="56" d="100"/>
          <a:sy n="56" d="100"/>
        </p:scale>
        <p:origin x="69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928D2-C872-1D71-0BEA-B8E7A5AFF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8E4662-ECB9-8819-22AC-63B5C4006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4D6AF-FE21-2C54-640B-4DAD223B9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8B10-0CD5-48F5-ABA0-94C14201553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B581B-7709-6721-09C2-88ACACCD2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B4320-D794-B674-0504-10A5DCABF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1609-7FAF-4AB8-8B52-FBBD6C162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5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F2CF0-7E95-2C38-9570-70A58D42D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9109E0-7D7D-2446-102F-D783729C6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3966C-9EE4-2DCC-4CA3-C0E4D5920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8B10-0CD5-48F5-ABA0-94C14201553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E7915-80C0-AC69-7F44-2C115B7DE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0BE1D-8616-EE69-BEF0-219362DA8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1609-7FAF-4AB8-8B52-FBBD6C162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42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6AC4ED-3C96-0A9F-4FD0-B38957D2E7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E0F197-23B2-7D02-0CC3-8E27EE3DC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7F85E-09CB-6B48-2AAD-64438B9ED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8B10-0CD5-48F5-ABA0-94C14201553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70DE2-C273-5FEC-C868-3AF6DDDA4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A0343-6943-C1AD-E570-A186DB004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1609-7FAF-4AB8-8B52-FBBD6C162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8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3F311-823E-5C0F-3B55-620C6D71D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61B45-CE4D-FDEA-2ADD-263E31C3E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34301-8009-37D6-9130-63A3C7B09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8B10-0CD5-48F5-ABA0-94C14201553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B2E55-9E40-3FA7-7D64-28044A0F5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959A8-13D0-0AF6-92E6-E7EB5A3E0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1609-7FAF-4AB8-8B52-FBBD6C162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45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27B15-DF79-3F6C-2520-E601CC163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CD712-C272-EFC7-CA51-4F71A870B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5AEBF-016F-9A80-7434-8970A3D7E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8B10-0CD5-48F5-ABA0-94C14201553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E2F5F-CF41-761B-5747-69CCBBD76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25242-AC4D-2D10-AC9E-6C3444EC6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1609-7FAF-4AB8-8B52-FBBD6C162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12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AE945-0436-6180-361F-8F7CF0AF0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691319-DFB4-E6F3-4E05-E8D6375D57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971EE3-FD9F-8522-60FA-DF052ECF1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0C9FD1-A720-EE1F-44F6-755EF1E58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8B10-0CD5-48F5-ABA0-94C14201553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AA86E8-EA1B-6CC6-60B8-79D5281BA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A9839D-0198-CB9F-6E0C-692CE0F86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1609-7FAF-4AB8-8B52-FBBD6C162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14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2F637-429C-6729-D077-28697E224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CA7AA-B2BA-2642-7658-96CFADB44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6EDB50-B8FC-C623-6D76-49ECA6937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EE1594-54A8-5656-02FF-6045BCFD3A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336B6D-69D3-6F9E-BF20-BD0D808560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1C717E-D373-B7C2-5D87-E961826F1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8B10-0CD5-48F5-ABA0-94C14201553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20125F-99ED-C903-C850-BE935D34C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FC7382-9B87-8F00-A19C-C731E7A83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1609-7FAF-4AB8-8B52-FBBD6C162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7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7FCDE-8873-6C1B-6A6D-5026129BB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DC4A2B-6016-AE9A-A361-DFAFF85AA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8B10-0CD5-48F5-ABA0-94C14201553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2AAF07-7856-38E6-301C-7A1ABCB79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39B86-637C-B669-D7D0-31B4B97C5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1609-7FAF-4AB8-8B52-FBBD6C162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64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77BD0C-F5C5-9CD2-A8F4-352E57F9B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8B10-0CD5-48F5-ABA0-94C14201553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F9856E-EC58-E474-F359-A9DDBD564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3B2AF2-F8C4-08DF-FF9B-469A5ABD7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1609-7FAF-4AB8-8B52-FBBD6C162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715FB-4A0C-1DD4-8CD1-6C308AD11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0D5A0-15DC-57EF-E1B2-5CE7FAE76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17098-C34B-BE91-2C12-6872BF959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699D3-539B-5A73-0319-6CFFCFE11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8B10-0CD5-48F5-ABA0-94C14201553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DFE74-B403-4F33-E7F1-A1C94EC5A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7D5CCF-D8AB-9F40-75BC-7570ECAFA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1609-7FAF-4AB8-8B52-FBBD6C162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09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781F1-22CF-853B-9D5B-5D861532C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D56BA1-6314-73BE-4E9F-6FECAA8831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6B2D3E-97A6-82D9-60CF-D00B40309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5EEC9E-8077-CBFC-6D09-5C8407797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8B10-0CD5-48F5-ABA0-94C14201553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0FDE72-0475-8A9A-243F-99957193F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384FCD-1D5F-C1B3-4120-FB105E45A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1609-7FAF-4AB8-8B52-FBBD6C162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70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C70EBF-3721-BF19-CE2E-E26EFEFE6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19783-B6CD-6730-C85B-C59670B6C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CC990-0E7E-9286-0BFA-D9E2E52484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A18B10-0CD5-48F5-ABA0-94C14201553B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6B1DB-FF88-E698-A544-6C19D448D5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1DBDC-D0CB-4941-2202-2742D4019D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341609-7FAF-4AB8-8B52-FBBD6C162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27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igv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subread.sourceforge.net/featureCounts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subread.sourceforge.net/featureCounts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stanford.edu/class/bios221/book/08-chap.html" TargetMode="External"/><Relationship Id="rId2" Type="http://schemas.openxmlformats.org/officeDocument/2006/relationships/hyperlink" Target="https://bioconductor.org/packages/release/bioc/html/DESeq2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bioconductor.org/packages/release/bioc/vignettes/EnhancedVolcano/inst/doc/EnhancedVolcano.html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bioconductor.org/packages/devel/bioc/vignettes/DESeq2/inst/doc/DESeq2.html#principal-component-plot-of-the-samples" TargetMode="External"/><Relationship Id="rId2" Type="http://schemas.openxmlformats.org/officeDocument/2006/relationships/hyperlink" Target="https://www.proquest.com/docview/3225868717?pq-origsite=summon&amp;accountid=10598&amp;sourcetype=Scholarly%20Journal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geneontology.org/" TargetMode="External"/><Relationship Id="rId2" Type="http://schemas.openxmlformats.org/officeDocument/2006/relationships/hyperlink" Target="https://link.springer.com/book/10.1007/978-1-4939-3743-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ulab-smu.top/biomedical-knowledge-mining-book/clusterprofiler-go.html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bioconductor.org/packages/release/bioc/html/rrvgo.html" TargetMode="External"/><Relationship Id="rId2" Type="http://schemas.openxmlformats.org/officeDocument/2006/relationships/hyperlink" Target="http://revigo.irb.hr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bctraining.github.io/Intro-to-rnaseq-hpc-O2/lessons/03_alignment.html" TargetMode="External"/><Relationship Id="rId2" Type="http://schemas.openxmlformats.org/officeDocument/2006/relationships/hyperlink" Target="https://github.com/alexdobin/STA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5D185-9319-9BB9-F604-376E3C073E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 to RNAseq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F899F5-8E1E-3620-ACC7-3B92CA15A7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Justin Savage</a:t>
            </a:r>
          </a:p>
          <a:p>
            <a:r>
              <a:rPr lang="en-US" dirty="0"/>
              <a:t>Quantitative Living Systems Trainee Breakfast</a:t>
            </a:r>
          </a:p>
          <a:p>
            <a:r>
              <a:rPr lang="en-US" dirty="0"/>
              <a:t>11/12/25</a:t>
            </a:r>
          </a:p>
        </p:txBody>
      </p:sp>
    </p:spTree>
    <p:extLst>
      <p:ext uri="{BB962C8B-B14F-4D97-AF65-F5344CB8AC3E}">
        <p14:creationId xmlns:p14="http://schemas.microsoft.com/office/powerpoint/2010/main" val="169364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E602A-0B29-E877-9B18-C0A415CD1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Genome Browser Visualization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E7733-1CC4-82FC-E12B-F04C137B2A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Integrative Genomics Viewer (IGV) </a:t>
            </a:r>
            <a:r>
              <a:rPr lang="en-US" dirty="0">
                <a:hlinkClick r:id="rId2"/>
              </a:rPr>
              <a:t>https://igv.org/</a:t>
            </a:r>
            <a:r>
              <a:rPr lang="en-US" dirty="0"/>
              <a:t> </a:t>
            </a:r>
          </a:p>
          <a:p>
            <a:r>
              <a:rPr lang="en-US" dirty="0"/>
              <a:t>Can open aligned reads BAM files with the required BAI index file</a:t>
            </a:r>
          </a:p>
          <a:p>
            <a:r>
              <a:rPr lang="en-US" dirty="0"/>
              <a:t>Can create bai files with something like: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samtools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index "$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bam_file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303164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60112-1786-CA36-D95B-85D63A55C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4DCAECA-0053-EEDE-3614-F51CED856F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2" y="136038"/>
            <a:ext cx="12142797" cy="6585924"/>
          </a:xfrm>
        </p:spPr>
      </p:pic>
    </p:spTree>
    <p:extLst>
      <p:ext uri="{BB962C8B-B14F-4D97-AF65-F5344CB8AC3E}">
        <p14:creationId xmlns:p14="http://schemas.microsoft.com/office/powerpoint/2010/main" val="2097243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E076B-1C70-434E-1045-1A9AA04F3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Counting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4E2C4-E272-0719-8CD7-A9C875B85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Subread </a:t>
            </a:r>
            <a:r>
              <a:rPr lang="en-US" dirty="0" err="1"/>
              <a:t>featureCounts</a:t>
            </a:r>
            <a:r>
              <a:rPr lang="en-US" dirty="0"/>
              <a:t> function </a:t>
            </a:r>
            <a:r>
              <a:rPr lang="en-US" dirty="0">
                <a:hlinkClick r:id="rId2"/>
              </a:rPr>
              <a:t>https://subread.sourceforge.net/featureCounts.html</a:t>
            </a:r>
            <a:r>
              <a:rPr lang="en-US" dirty="0"/>
              <a:t> </a:t>
            </a:r>
          </a:p>
          <a:p>
            <a:r>
              <a:rPr lang="en-US" dirty="0"/>
              <a:t>Determine how often a gene was detected in your aligned sequencing reads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117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C4125C-A362-ADBF-FEDA-5ABA70CBEA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9D37E-112A-C1F7-55EF-7C4FA426D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Counting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AD3E4-A410-3224-C6A9-3D9CF18A5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Subread </a:t>
            </a:r>
            <a:r>
              <a:rPr lang="en-US" dirty="0" err="1"/>
              <a:t>featureCounts</a:t>
            </a:r>
            <a:r>
              <a:rPr lang="en-US" dirty="0"/>
              <a:t> function </a:t>
            </a:r>
            <a:r>
              <a:rPr lang="en-US" dirty="0">
                <a:hlinkClick r:id="rId2"/>
              </a:rPr>
              <a:t>https://subread.sourceforge.net/featureCounts.html</a:t>
            </a:r>
            <a:r>
              <a:rPr lang="en-US" dirty="0"/>
              <a:t> </a:t>
            </a:r>
          </a:p>
          <a:p>
            <a:r>
              <a:rPr lang="en-US" dirty="0"/>
              <a:t>Determine how often a gene was detected in your aligned sequencing reads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New picture">
            <a:extLst>
              <a:ext uri="{FF2B5EF4-FFF2-40B4-BE49-F238E27FC236}">
                <a16:creationId xmlns:a16="http://schemas.microsoft.com/office/drawing/2014/main" id="{82641295-1D2E-EBCF-B193-D4E595D8111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53558" y="3722112"/>
            <a:ext cx="9684884" cy="251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09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6D8DF-6AAC-5194-4CCE-736126F94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Counts Table</a:t>
            </a:r>
          </a:p>
        </p:txBody>
      </p:sp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7B75DCC-258A-890A-7463-BAFDD3A67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464" y="1791967"/>
            <a:ext cx="8395072" cy="4597614"/>
          </a:xfrm>
        </p:spPr>
      </p:pic>
    </p:spTree>
    <p:extLst>
      <p:ext uri="{BB962C8B-B14F-4D97-AF65-F5344CB8AC3E}">
        <p14:creationId xmlns:p14="http://schemas.microsoft.com/office/powerpoint/2010/main" val="4157631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2E6A1-0A59-985A-4D95-E2CDB9A9D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RNAseq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B9AF9-4B6B-4DAC-5161-0F4B63CFE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Phase I: Sequencing reads FASTQ -&gt; Aligned reads BAM -&gt; Counts table TXT</a:t>
            </a:r>
          </a:p>
        </p:txBody>
      </p:sp>
    </p:spTree>
    <p:extLst>
      <p:ext uri="{BB962C8B-B14F-4D97-AF65-F5344CB8AC3E}">
        <p14:creationId xmlns:p14="http://schemas.microsoft.com/office/powerpoint/2010/main" val="1321169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7B59A-6202-4339-93A0-E0024A1D4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5D41E-EEC7-1803-F7D8-6E591119C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RNAseq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84E4D-E4CA-B8CF-7BB8-74CA06786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Phase I: Sequencing reads FASTQ -&gt; Aligned reads BAM -&gt; Counts table TXT</a:t>
            </a:r>
          </a:p>
          <a:p>
            <a:r>
              <a:rPr lang="en-US" dirty="0"/>
              <a:t>Phase II: Counts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BAE9462-7548-DF2B-DD3F-7F586582DDF8}"/>
              </a:ext>
            </a:extLst>
          </p:cNvPr>
          <p:cNvCxnSpPr>
            <a:cxnSpLocks/>
          </p:cNvCxnSpPr>
          <p:nvPr/>
        </p:nvCxnSpPr>
        <p:spPr>
          <a:xfrm>
            <a:off x="2903117" y="3227053"/>
            <a:ext cx="0" cy="5658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D0248AA-93AB-D0E1-D4C1-C2F309981BFC}"/>
              </a:ext>
            </a:extLst>
          </p:cNvPr>
          <p:cNvSpPr txBox="1"/>
          <p:nvPr/>
        </p:nvSpPr>
        <p:spPr>
          <a:xfrm>
            <a:off x="1699778" y="4952039"/>
            <a:ext cx="2424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Differential Expression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114975-0B1A-E3F9-BB9F-0CF8FE1E2BC2}"/>
              </a:ext>
            </a:extLst>
          </p:cNvPr>
          <p:cNvSpPr txBox="1"/>
          <p:nvPr/>
        </p:nvSpPr>
        <p:spPr>
          <a:xfrm>
            <a:off x="2107867" y="3862622"/>
            <a:ext cx="159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Normalization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ECEA560-8993-EF59-5CD4-E6B99F67762A}"/>
              </a:ext>
            </a:extLst>
          </p:cNvPr>
          <p:cNvCxnSpPr>
            <a:cxnSpLocks/>
          </p:cNvCxnSpPr>
          <p:nvPr/>
        </p:nvCxnSpPr>
        <p:spPr>
          <a:xfrm>
            <a:off x="2912001" y="4269250"/>
            <a:ext cx="0" cy="5658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0237955-62B1-DD25-6C71-9EC39A1A271F}"/>
              </a:ext>
            </a:extLst>
          </p:cNvPr>
          <p:cNvCxnSpPr>
            <a:cxnSpLocks/>
          </p:cNvCxnSpPr>
          <p:nvPr/>
        </p:nvCxnSpPr>
        <p:spPr>
          <a:xfrm>
            <a:off x="3698367" y="4023368"/>
            <a:ext cx="5610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891DEF3-298C-D1AF-B33B-63496EBB5892}"/>
              </a:ext>
            </a:extLst>
          </p:cNvPr>
          <p:cNvSpPr txBox="1"/>
          <p:nvPr/>
        </p:nvSpPr>
        <p:spPr>
          <a:xfrm>
            <a:off x="4259445" y="3838702"/>
            <a:ext cx="3173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Principal Component Analysis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2BB4586-75D5-3E0D-A308-EF7A02F0B643}"/>
              </a:ext>
            </a:extLst>
          </p:cNvPr>
          <p:cNvCxnSpPr>
            <a:cxnSpLocks/>
          </p:cNvCxnSpPr>
          <p:nvPr/>
        </p:nvCxnSpPr>
        <p:spPr>
          <a:xfrm>
            <a:off x="4187004" y="5136705"/>
            <a:ext cx="5610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5D56C56-13BF-CD5D-96CB-EECC34EE7B9D}"/>
              </a:ext>
            </a:extLst>
          </p:cNvPr>
          <p:cNvSpPr txBox="1"/>
          <p:nvPr/>
        </p:nvSpPr>
        <p:spPr>
          <a:xfrm>
            <a:off x="4748082" y="4952039"/>
            <a:ext cx="2539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 Ontology Analysis</a:t>
            </a:r>
          </a:p>
        </p:txBody>
      </p:sp>
    </p:spTree>
    <p:extLst>
      <p:ext uri="{BB962C8B-B14F-4D97-AF65-F5344CB8AC3E}">
        <p14:creationId xmlns:p14="http://schemas.microsoft.com/office/powerpoint/2010/main" val="1806482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C2E-7118-11D6-EF4B-C7C0616C3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Expression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C4A1C-C83A-164A-FBEF-15579194B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determine which genes are significantly changing between two conditions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8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DB695-4C07-8E04-9E98-88F987916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4395F-CA70-E85D-8A09-B523D2CF8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Expression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56908-81BB-B999-F691-F46F37888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DESeq2 </a:t>
            </a:r>
            <a:r>
              <a:rPr lang="en-US" dirty="0">
                <a:hlinkClick r:id="rId2"/>
              </a:rPr>
              <a:t>https://bioconductor.org/packages/release/bioc/html/DESeq2.html</a:t>
            </a:r>
            <a:r>
              <a:rPr lang="en-US" dirty="0"/>
              <a:t> </a:t>
            </a:r>
          </a:p>
          <a:p>
            <a:r>
              <a:rPr lang="en-US" dirty="0"/>
              <a:t>Modern Statistics for Modern Biology </a:t>
            </a:r>
            <a:r>
              <a:rPr lang="en-US" dirty="0">
                <a:hlinkClick r:id="rId3"/>
              </a:rPr>
              <a:t>https://web.stanford.edu/class/bios221/book/08-chap.html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5001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606C8-5C22-8623-4C0C-D742AB335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59EB6-A153-EB7E-866F-40F75BFDD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Expression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6D763-9483-51B4-3997-27447020D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determine which genes are significantly changing between two conditions</a:t>
            </a:r>
          </a:p>
          <a:p>
            <a:r>
              <a:rPr lang="en-US" dirty="0"/>
              <a:t>Problem 1: ~30,000 genes to compare </a:t>
            </a:r>
          </a:p>
        </p:txBody>
      </p:sp>
    </p:spTree>
    <p:extLst>
      <p:ext uri="{BB962C8B-B14F-4D97-AF65-F5344CB8AC3E}">
        <p14:creationId xmlns:p14="http://schemas.microsoft.com/office/powerpoint/2010/main" val="2127868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4B5D2-217A-BCCB-CA1F-CB4CC8B18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A6B53-8212-ED32-EB69-B76EDE70C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RNAseq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DC52F-3CCD-8D75-396E-E181D333C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Phase I: Sequencing reads FASTQ -&gt; Aligned reads BAM -&gt; Counts table TXT</a:t>
            </a:r>
          </a:p>
          <a:p>
            <a:r>
              <a:rPr lang="en-US" dirty="0"/>
              <a:t>Phase II: Counts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F8F8CE1-EA53-78FD-0B35-DE200A686DC9}"/>
              </a:ext>
            </a:extLst>
          </p:cNvPr>
          <p:cNvCxnSpPr>
            <a:cxnSpLocks/>
          </p:cNvCxnSpPr>
          <p:nvPr/>
        </p:nvCxnSpPr>
        <p:spPr>
          <a:xfrm>
            <a:off x="2903117" y="3227053"/>
            <a:ext cx="0" cy="5658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8359A3D-369C-EEE8-FDE5-5DE83312F6D2}"/>
              </a:ext>
            </a:extLst>
          </p:cNvPr>
          <p:cNvSpPr txBox="1"/>
          <p:nvPr/>
        </p:nvSpPr>
        <p:spPr>
          <a:xfrm>
            <a:off x="1699778" y="4952039"/>
            <a:ext cx="2424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Differential Expression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38D29C-347D-E12E-E64D-B696E9A7E86F}"/>
              </a:ext>
            </a:extLst>
          </p:cNvPr>
          <p:cNvSpPr txBox="1"/>
          <p:nvPr/>
        </p:nvSpPr>
        <p:spPr>
          <a:xfrm>
            <a:off x="2107867" y="3862622"/>
            <a:ext cx="159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Normalization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BEEEA71-81DC-A232-CBB8-43AE6F984212}"/>
              </a:ext>
            </a:extLst>
          </p:cNvPr>
          <p:cNvCxnSpPr>
            <a:cxnSpLocks/>
          </p:cNvCxnSpPr>
          <p:nvPr/>
        </p:nvCxnSpPr>
        <p:spPr>
          <a:xfrm>
            <a:off x="2912001" y="4269250"/>
            <a:ext cx="0" cy="5658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326DAAC-0B34-8C81-85FF-1145410925FC}"/>
              </a:ext>
            </a:extLst>
          </p:cNvPr>
          <p:cNvCxnSpPr>
            <a:cxnSpLocks/>
          </p:cNvCxnSpPr>
          <p:nvPr/>
        </p:nvCxnSpPr>
        <p:spPr>
          <a:xfrm>
            <a:off x="3698367" y="4023368"/>
            <a:ext cx="5610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5FB8C61-202E-DA13-5A06-D4562D1D5043}"/>
              </a:ext>
            </a:extLst>
          </p:cNvPr>
          <p:cNvSpPr txBox="1"/>
          <p:nvPr/>
        </p:nvSpPr>
        <p:spPr>
          <a:xfrm>
            <a:off x="4259445" y="3838702"/>
            <a:ext cx="3173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Principal Component Analysis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405C4A1-177C-2771-2643-8B96D57E4C9B}"/>
              </a:ext>
            </a:extLst>
          </p:cNvPr>
          <p:cNvCxnSpPr>
            <a:cxnSpLocks/>
          </p:cNvCxnSpPr>
          <p:nvPr/>
        </p:nvCxnSpPr>
        <p:spPr>
          <a:xfrm>
            <a:off x="4187004" y="5136705"/>
            <a:ext cx="5610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1D7FA31-3F41-81A5-E51F-47A684FC9351}"/>
              </a:ext>
            </a:extLst>
          </p:cNvPr>
          <p:cNvSpPr txBox="1"/>
          <p:nvPr/>
        </p:nvSpPr>
        <p:spPr>
          <a:xfrm>
            <a:off x="4748082" y="4952039"/>
            <a:ext cx="2539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 Ontology Analysis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9B07E7-D78D-1535-20C8-0CE8A71C22FF}"/>
              </a:ext>
            </a:extLst>
          </p:cNvPr>
          <p:cNvSpPr/>
          <p:nvPr/>
        </p:nvSpPr>
        <p:spPr>
          <a:xfrm>
            <a:off x="740496" y="1690690"/>
            <a:ext cx="10916699" cy="968361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8B15DE-5BA2-4034-F91C-42DA36B2BCC5}"/>
              </a:ext>
            </a:extLst>
          </p:cNvPr>
          <p:cNvSpPr/>
          <p:nvPr/>
        </p:nvSpPr>
        <p:spPr>
          <a:xfrm>
            <a:off x="740495" y="2754014"/>
            <a:ext cx="10916699" cy="2670678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2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33B41-3F32-1B31-06A5-C6DA31849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2355C-7495-22BB-68C2-354399DEF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Expression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E72B7-CB17-198C-5C9F-D61B9F9FA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determine which genes are significantly changing between two conditions</a:t>
            </a:r>
          </a:p>
          <a:p>
            <a:r>
              <a:rPr lang="en-US" dirty="0"/>
              <a:t>Problem 1: ~30,000 genes to compare </a:t>
            </a:r>
          </a:p>
          <a:p>
            <a:r>
              <a:rPr lang="en-US" dirty="0"/>
              <a:t>Problem 2: Gene counts are not normally distributed</a:t>
            </a:r>
          </a:p>
        </p:txBody>
      </p:sp>
    </p:spTree>
    <p:extLst>
      <p:ext uri="{BB962C8B-B14F-4D97-AF65-F5344CB8AC3E}">
        <p14:creationId xmlns:p14="http://schemas.microsoft.com/office/powerpoint/2010/main" val="85838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6320B-8EE9-EB86-8626-B34D4CC52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99289-B21E-7E54-C94D-5AC3814E1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Expression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C7EBB-B88F-5CC5-3413-6FEB18942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determine which genes are significantly changing between two conditions</a:t>
            </a:r>
          </a:p>
          <a:p>
            <a:r>
              <a:rPr lang="en-US" dirty="0"/>
              <a:t>Problem 1: ~30,000 genes to compare </a:t>
            </a:r>
          </a:p>
          <a:p>
            <a:r>
              <a:rPr lang="en-US" dirty="0"/>
              <a:t>Problem 2: Gene counts are not normally distributed</a:t>
            </a:r>
          </a:p>
          <a:p>
            <a:r>
              <a:rPr lang="en-US" dirty="0"/>
              <a:t>Problem 3: Technical variation in measuring different samples/genes</a:t>
            </a:r>
          </a:p>
        </p:txBody>
      </p:sp>
    </p:spTree>
    <p:extLst>
      <p:ext uri="{BB962C8B-B14F-4D97-AF65-F5344CB8AC3E}">
        <p14:creationId xmlns:p14="http://schemas.microsoft.com/office/powerpoint/2010/main" val="2247548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0EA6D-CFA8-0338-4209-5DFDB0C99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63A58-ACCF-12D3-B5B8-1B7F8E1EB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Expression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D9461-4269-167A-974F-09D581E3B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DESeq2 Gamma-Poisson (negative-binomial) distribution</a:t>
            </a:r>
          </a:p>
          <a:p>
            <a:r>
              <a:rPr lang="en-US" dirty="0"/>
              <a:t>Discrete</a:t>
            </a:r>
          </a:p>
          <a:p>
            <a:r>
              <a:rPr lang="en-US" dirty="0"/>
              <a:t>Tuned to skewed data</a:t>
            </a:r>
          </a:p>
        </p:txBody>
      </p:sp>
      <p:pic>
        <p:nvPicPr>
          <p:cNvPr id="5" name="Picture 4" descr="A graph with numbers and lines&#10;&#10;AI-generated content may be incorrect.">
            <a:extLst>
              <a:ext uri="{FF2B5EF4-FFF2-40B4-BE49-F238E27FC236}">
                <a16:creationId xmlns:a16="http://schemas.microsoft.com/office/drawing/2014/main" id="{5763BB12-AA24-764A-3191-C15EAAAFF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893" y="2622585"/>
            <a:ext cx="6493771" cy="387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458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06DE2-5024-DE21-4519-1A5693A61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 FPKM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DFFE7-D0FD-DD6D-E296-8DEAD385D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938257" cy="4351338"/>
          </a:xfrm>
        </p:spPr>
        <p:txBody>
          <a:bodyPr/>
          <a:lstStyle/>
          <a:p>
            <a:r>
              <a:rPr lang="en-US" dirty="0"/>
              <a:t>Divide the total number of reads in sample by 1 million  (sample scaling factor)</a:t>
            </a:r>
          </a:p>
          <a:p>
            <a:r>
              <a:rPr lang="en-US" dirty="0"/>
              <a:t>Divide count for the given gene by that sample’s scaling factor (Fragments per million)</a:t>
            </a:r>
          </a:p>
          <a:p>
            <a:r>
              <a:rPr lang="en-US" dirty="0"/>
              <a:t>Divide the FPM by the length of the gene in kilobases (Fragments per kilobase per million; FPKM)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9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B1C06-6CA5-CA1D-7DC5-A4E7F6064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FCE7D-9C61-9804-1280-6FF242A5F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E7EB7-8F2A-B326-D10B-DEE396B49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523331" cy="4351338"/>
          </a:xfrm>
        </p:spPr>
        <p:txBody>
          <a:bodyPr/>
          <a:lstStyle/>
          <a:p>
            <a:r>
              <a:rPr lang="en-US" dirty="0"/>
              <a:t>Size factor estimation (DESeq2)</a:t>
            </a:r>
          </a:p>
          <a:p>
            <a:r>
              <a:rPr lang="en-US" dirty="0"/>
              <a:t>Assumes that most genes are not changing </a:t>
            </a:r>
          </a:p>
          <a:p>
            <a:r>
              <a:rPr lang="en-US" dirty="0"/>
              <a:t>Fits a better size factor through regression to the experimental data</a:t>
            </a:r>
          </a:p>
          <a:p>
            <a:endParaRPr lang="en-US" dirty="0"/>
          </a:p>
        </p:txBody>
      </p:sp>
      <p:pic>
        <p:nvPicPr>
          <p:cNvPr id="5" name="Picture 4" descr="A graph with a red line and a blue line&#10;&#10;AI-generated content may be incorrect.">
            <a:extLst>
              <a:ext uri="{FF2B5EF4-FFF2-40B4-BE49-F238E27FC236}">
                <a16:creationId xmlns:a16="http://schemas.microsoft.com/office/drawing/2014/main" id="{019FBA7B-86D3-3C42-1B64-5C7032DFA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124" y="1871181"/>
            <a:ext cx="4260226" cy="426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43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B8AC9-CA36-15DE-E286-B7B9A6F2D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Expression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ADEF5-F2CA-78F4-3E7C-1C395A64B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836FFB-5B75-E9F1-A9EE-5D0575E70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348" y="1618492"/>
            <a:ext cx="8317304" cy="509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37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1179E-48A4-918D-C829-12F771D53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AB936-CE56-A836-D739-7CCE2B182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Expression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8323B-39F1-F7C6-6C91-641A4CF3E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Typically filter output genes into significantly upregulated and significantly downregulated </a:t>
            </a:r>
          </a:p>
          <a:p>
            <a:r>
              <a:rPr lang="en-US" dirty="0"/>
              <a:t>p-adj &lt; 0.05 &amp; abs(fold change) &gt; 1.5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54E838-DE36-4955-1D5B-5F2CFE986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063" y="3456304"/>
            <a:ext cx="4959873" cy="3036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118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8D458-025D-8D04-A850-0F11BBE7B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Volcano Plot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D5955-AC70-EE85-7020-A458F8A44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Enhanced Volcano Plot </a:t>
            </a:r>
            <a:r>
              <a:rPr lang="en-US" dirty="0">
                <a:hlinkClick r:id="rId2"/>
              </a:rPr>
              <a:t>https://bioconductor.org/packages/release/bioc/vignettes/EnhancedVolcano/inst/doc/EnhancedVolcano.html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9995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122DB-941D-8E2C-B3AA-EFD3E4337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097C9-7E76-4711-BCAE-799DC1E4A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Volcano Plot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DE9A60-B3EB-D8B2-9E60-B751974205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3591" y="1542252"/>
            <a:ext cx="6604817" cy="52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59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12D0-8782-D472-45FC-9751F4041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A5CB2-7324-C266-180C-6EBDC40E5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PCA Nature Reviews Methods Primers </a:t>
            </a:r>
            <a:r>
              <a:rPr lang="en-US" dirty="0">
                <a:hlinkClick r:id="rId2"/>
              </a:rPr>
              <a:t>https://www.proquest.com/docview/3225868717?pq-origsite=summon&amp;accountid=10598&amp;sourcetype=Scholarly%20Journals</a:t>
            </a:r>
            <a:r>
              <a:rPr lang="en-US" dirty="0"/>
              <a:t> </a:t>
            </a:r>
          </a:p>
          <a:p>
            <a:r>
              <a:rPr lang="en-US" dirty="0"/>
              <a:t>DESeq2 </a:t>
            </a:r>
            <a:r>
              <a:rPr lang="en-US" dirty="0" err="1"/>
              <a:t>plotPCA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https://bioconductor.org/packages/devel/bioc/vignettes/DESeq2/inst/doc/DESeq2.html#principal-component-plot-of-the-samples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9280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A6C32A3-DB96-0615-A9DA-C97A7428E7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9" y="0"/>
            <a:ext cx="9797143" cy="6858000"/>
          </a:xfrm>
        </p:spPr>
      </p:pic>
    </p:spTree>
    <p:extLst>
      <p:ext uri="{BB962C8B-B14F-4D97-AF65-F5344CB8AC3E}">
        <p14:creationId xmlns:p14="http://schemas.microsoft.com/office/powerpoint/2010/main" val="512073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29458-95D3-E854-06BA-BC9104AE5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EDB49-B797-61D1-1757-FEDB03CA0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0E0DF-7F62-D39B-C06A-F8A870B0A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Gallup World Poll </a:t>
            </a:r>
          </a:p>
          <a:p>
            <a:r>
              <a:rPr lang="en-US" dirty="0"/>
              <a:t>Five indicators:</a:t>
            </a:r>
          </a:p>
          <a:p>
            <a:pPr lvl="1"/>
            <a:r>
              <a:rPr lang="en-US" dirty="0"/>
              <a:t>Social = social support</a:t>
            </a:r>
          </a:p>
          <a:p>
            <a:pPr lvl="1"/>
            <a:r>
              <a:rPr lang="en-US" dirty="0"/>
              <a:t>Life = life expectancy</a:t>
            </a:r>
          </a:p>
          <a:p>
            <a:pPr lvl="1"/>
            <a:r>
              <a:rPr lang="en-US" dirty="0"/>
              <a:t>Choices = freedom to make your own choices</a:t>
            </a:r>
          </a:p>
          <a:p>
            <a:pPr lvl="1"/>
            <a:r>
              <a:rPr lang="en-US" dirty="0"/>
              <a:t>Generosity = generosity of the general population</a:t>
            </a:r>
          </a:p>
          <a:p>
            <a:pPr lvl="1"/>
            <a:r>
              <a:rPr lang="en-US" dirty="0"/>
              <a:t>Corruption = perceptions of corruption levels</a:t>
            </a:r>
          </a:p>
          <a:p>
            <a:r>
              <a:rPr lang="en-US" dirty="0"/>
              <a:t>PC 1 = 0.538 Social + 0.563 Life + 0.498 Choices – 0.004 Generosity – 0.381 Corruption</a:t>
            </a:r>
          </a:p>
        </p:txBody>
      </p:sp>
    </p:spTree>
    <p:extLst>
      <p:ext uri="{BB962C8B-B14F-4D97-AF65-F5344CB8AC3E}">
        <p14:creationId xmlns:p14="http://schemas.microsoft.com/office/powerpoint/2010/main" val="6581642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2BC22-9B99-B935-65A2-EE85C2449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5869B-F089-AC05-D7F1-A7CF82495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69F88-573E-F8A9-1DD8-498DE8BA0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51711" cy="4351338"/>
          </a:xfrm>
        </p:spPr>
        <p:txBody>
          <a:bodyPr/>
          <a:lstStyle/>
          <a:p>
            <a:r>
              <a:rPr lang="en-US" dirty="0"/>
              <a:t>Example Gallup World Poll </a:t>
            </a:r>
          </a:p>
          <a:p>
            <a:r>
              <a:rPr lang="en-US" dirty="0"/>
              <a:t>PC 1 = 0.538 Social + 0.563 Life + 0.498 Choices – 0.004 Generosity – 0.381 Corruption</a:t>
            </a:r>
          </a:p>
          <a:p>
            <a:r>
              <a:rPr lang="en-US" dirty="0"/>
              <a:t>PC 2 = -0.266 Social – 0.243 Life + 0.258 Choices + 0.799 Generosity – 0.407 Corruption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0D8DDB-5B47-CD6E-914F-48F286CC7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001" y="1690690"/>
            <a:ext cx="6886999" cy="472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3663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86E8B-D817-1655-D7C8-A59F5B281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E481F-B4A2-BDC3-B5E2-59002A24F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697C0-4772-A489-E353-84774BB3F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51711" cy="4351338"/>
          </a:xfrm>
        </p:spPr>
        <p:txBody>
          <a:bodyPr/>
          <a:lstStyle/>
          <a:p>
            <a:r>
              <a:rPr lang="en-US" dirty="0"/>
              <a:t>Example Gallup World Poll </a:t>
            </a:r>
          </a:p>
          <a:p>
            <a:r>
              <a:rPr lang="en-US" dirty="0"/>
              <a:t>PC 1 = 0.538 Social + 0.563 Life + 0.498 Choices – 0.004 Generosity – 0.381 Corruption</a:t>
            </a:r>
          </a:p>
          <a:p>
            <a:r>
              <a:rPr lang="en-US" dirty="0"/>
              <a:t>PC 2 = -0.266 Social – 0.243 Life + 0.258 Choices + 0.799 Generosity – 0.407 Corruption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51698D-746F-F640-C46A-79A132E9F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265" y="1499858"/>
            <a:ext cx="6587513" cy="507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621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3E7A46-7F09-7804-9527-755E5A598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AFF0C-68D2-8504-40E5-B8442AE1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8642D4-5806-EDBF-1066-6C8710C92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FCB363-ED2C-D9FB-AE97-449514A02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181" y="2537503"/>
            <a:ext cx="9789925" cy="278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408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82C6B-F8F3-FA4B-F9F0-07D27BA18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A8CEB-333B-344C-217F-2B0D12AAF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94F063-F933-94B0-D03E-89003F125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D6B2E9-BEFB-AD00-9B9B-074D5FBDA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488" y="1690690"/>
            <a:ext cx="3195614" cy="46994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3643B4-632D-52B2-CB08-35A94A11B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6493" y="1690690"/>
            <a:ext cx="3956019" cy="469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894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0656BB-A063-6A96-B8BF-3D3707B70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F7B0A-A230-2A2E-6121-F84371AA8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Principal Component Analysis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8FE431-4961-1A65-A6D2-E626CC043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4C7120-ED88-E0F3-F097-5622595F9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028" y="1614115"/>
            <a:ext cx="8441972" cy="52438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632DA2E-A17D-6599-0B1E-767DEC060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714" y="1793441"/>
            <a:ext cx="3195614" cy="469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6712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E02EF-6560-80C7-8E85-7D797BC11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Ontology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70D4A-E993-494F-1A1B-65A2A3729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 Ontology Handbook </a:t>
            </a:r>
            <a:r>
              <a:rPr lang="en-US" dirty="0">
                <a:hlinkClick r:id="rId2"/>
              </a:rPr>
              <a:t>https://link.springer.com/book/10.1007/978-1-4939-3743-1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https://geneontology.org/</a:t>
            </a:r>
            <a:r>
              <a:rPr lang="en-US" dirty="0"/>
              <a:t> </a:t>
            </a:r>
          </a:p>
          <a:p>
            <a:r>
              <a:rPr lang="en-US" dirty="0"/>
              <a:t>Cluster Profiler </a:t>
            </a:r>
            <a:r>
              <a:rPr lang="en-US" dirty="0">
                <a:hlinkClick r:id="rId4"/>
              </a:rPr>
              <a:t>https://yulab-smu.top/biomedical-knowledge-mining-book/clusterprofiler-go.html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69142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4B1CE-BA87-A8E0-B355-F87B47678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70C8A-5009-A096-8A1A-F77231CAB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Ontology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729E1-84C2-D2B7-F576-3C01AE55C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152A16-8311-32CC-711F-7E3A4238F5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71" y="1550861"/>
            <a:ext cx="10968700" cy="510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0384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AB5FE-912D-1604-DCAF-65BB3405E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C728E-9530-EDE2-232B-388126480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Ontology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FADDD-CA66-D782-DDE5-A657BEE3D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Enrichment Analysis tests if a genes from a given GO term have greater representation in a dataset than expected by chance</a:t>
            </a:r>
          </a:p>
        </p:txBody>
      </p:sp>
    </p:spTree>
    <p:extLst>
      <p:ext uri="{BB962C8B-B14F-4D97-AF65-F5344CB8AC3E}">
        <p14:creationId xmlns:p14="http://schemas.microsoft.com/office/powerpoint/2010/main" val="12440344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60710-06AB-38B2-A105-ECA8C420D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C8C54-4B70-00D4-B308-EC89E2F79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Ontology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E9E46-693C-5B51-2EF1-B4C2A5325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Enrichment Analysis tests if a genes from a given GO term have greater representation in a dataset than expected by chance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6E9BF2-7069-4DE7-3BAC-F229BDB6C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670" y="2822328"/>
            <a:ext cx="5581052" cy="39864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CDACCC-B114-1E07-77B0-0131214E6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60" y="2871535"/>
            <a:ext cx="5581052" cy="398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43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F6551B-9435-3AA4-AC00-F65C784A3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7BED2AF-7500-B65F-88D4-137A05B3A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30" b="84376"/>
          <a:stretch>
            <a:fillRect/>
          </a:stretch>
        </p:blipFill>
        <p:spPr>
          <a:xfrm>
            <a:off x="1197430" y="0"/>
            <a:ext cx="3896284" cy="1071475"/>
          </a:xfrm>
        </p:spPr>
      </p:pic>
      <p:pic>
        <p:nvPicPr>
          <p:cNvPr id="2" name="Content Placeholder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1846718-AF79-9C13-D57B-57274B1A1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41" t="55528" b="7087"/>
          <a:stretch>
            <a:fillRect/>
          </a:stretch>
        </p:blipFill>
        <p:spPr>
          <a:xfrm>
            <a:off x="2429985" y="1200501"/>
            <a:ext cx="7332029" cy="552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33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1D79F-2351-1D64-C117-5475128E72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F35C4-461B-8725-E62E-DDA9585C1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Ontology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105BF-EC99-5660-44C0-BCAD0181D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Enrichment Analysis tests if a genes from a given GO term have greater representation in a dataset than expected by chance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B87A33-2451-175F-42F8-0ADE57232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2" y="2871534"/>
            <a:ext cx="5581052" cy="39864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3AD972-2460-1E6F-4EFA-6FF864461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841" y="2871535"/>
            <a:ext cx="5581053" cy="398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7407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70E3A-F599-4AE8-AEE7-266541B48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Ontology Redundancy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94EB2-09FD-A953-7B50-4FBB92314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Revigo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http://revigo.irb.hr/</a:t>
            </a:r>
            <a:r>
              <a:rPr lang="en-US" dirty="0"/>
              <a:t> </a:t>
            </a:r>
          </a:p>
          <a:p>
            <a:r>
              <a:rPr lang="en-US" dirty="0"/>
              <a:t>RRVGO </a:t>
            </a:r>
            <a:r>
              <a:rPr lang="en-US" dirty="0">
                <a:hlinkClick r:id="rId3"/>
              </a:rPr>
              <a:t>https://bioconductor.org/packages/release/bioc/html/rrvgo.html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85225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14BF3-A7F1-168D-107E-A94F347B1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D9AAE-0B98-B13E-5907-AEFA50100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Ontology Redundancy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3D24F-C2BB-1167-A920-C384445B6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97A348-65B3-4486-3AE9-5D99BADD9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19" y="1825625"/>
            <a:ext cx="5581053" cy="39864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129AC8-1F8D-B591-D047-4417DA286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341" y="1412910"/>
            <a:ext cx="11530461" cy="536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7159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A5455-4AE6-78B5-ADE8-4E1A5C8A7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992E6-EC55-7460-1AA3-8847EC168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Ontology Redundancy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2D4373-7508-F23E-CDCF-CACB5138F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125" y="2817934"/>
            <a:ext cx="5581053" cy="39864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AF84EE-7DED-1540-B870-D199972196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84291"/>
          <a:stretch>
            <a:fillRect/>
          </a:stretch>
        </p:blipFill>
        <p:spPr>
          <a:xfrm>
            <a:off x="78420" y="1690690"/>
            <a:ext cx="11530461" cy="8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7583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708B9-9462-A456-49D6-0918FF4D0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87D14-CA24-2363-7070-18EE62A7A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RNAseq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94A15-E0A8-8946-8918-19D757197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Phase I: Sequencing reads FASTQ -&gt; Aligned reads BAM -&gt; Counts table TXT</a:t>
            </a:r>
          </a:p>
          <a:p>
            <a:r>
              <a:rPr lang="en-US" dirty="0"/>
              <a:t>Phase II: Counts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B309F64-0C5C-67A9-A8B7-70FD687B030B}"/>
              </a:ext>
            </a:extLst>
          </p:cNvPr>
          <p:cNvCxnSpPr>
            <a:cxnSpLocks/>
          </p:cNvCxnSpPr>
          <p:nvPr/>
        </p:nvCxnSpPr>
        <p:spPr>
          <a:xfrm>
            <a:off x="2903117" y="3227053"/>
            <a:ext cx="0" cy="5658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67D1151-F234-01A6-0AED-0D568CEBDF80}"/>
              </a:ext>
            </a:extLst>
          </p:cNvPr>
          <p:cNvSpPr txBox="1"/>
          <p:nvPr/>
        </p:nvSpPr>
        <p:spPr>
          <a:xfrm>
            <a:off x="1699778" y="4952039"/>
            <a:ext cx="2424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Differential Expression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457A55-4848-9D60-140C-C0D894AB582A}"/>
              </a:ext>
            </a:extLst>
          </p:cNvPr>
          <p:cNvSpPr txBox="1"/>
          <p:nvPr/>
        </p:nvSpPr>
        <p:spPr>
          <a:xfrm>
            <a:off x="2107867" y="3862622"/>
            <a:ext cx="159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Normalization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3275CC2-8667-2F59-4997-B127FD841C93}"/>
              </a:ext>
            </a:extLst>
          </p:cNvPr>
          <p:cNvCxnSpPr>
            <a:cxnSpLocks/>
          </p:cNvCxnSpPr>
          <p:nvPr/>
        </p:nvCxnSpPr>
        <p:spPr>
          <a:xfrm>
            <a:off x="2912001" y="4269250"/>
            <a:ext cx="0" cy="5658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2F43684-C765-7E64-0FFB-6569A1D855FD}"/>
              </a:ext>
            </a:extLst>
          </p:cNvPr>
          <p:cNvCxnSpPr>
            <a:cxnSpLocks/>
          </p:cNvCxnSpPr>
          <p:nvPr/>
        </p:nvCxnSpPr>
        <p:spPr>
          <a:xfrm>
            <a:off x="3698367" y="4023368"/>
            <a:ext cx="5610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8A1ADF7-CF6C-9F81-F113-79830C322302}"/>
              </a:ext>
            </a:extLst>
          </p:cNvPr>
          <p:cNvSpPr txBox="1"/>
          <p:nvPr/>
        </p:nvSpPr>
        <p:spPr>
          <a:xfrm>
            <a:off x="4259445" y="3838702"/>
            <a:ext cx="3173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Principal Component Analysis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279508D-9FE4-850C-8570-CF29E6076FB1}"/>
              </a:ext>
            </a:extLst>
          </p:cNvPr>
          <p:cNvCxnSpPr>
            <a:cxnSpLocks/>
          </p:cNvCxnSpPr>
          <p:nvPr/>
        </p:nvCxnSpPr>
        <p:spPr>
          <a:xfrm>
            <a:off x="4187004" y="5136705"/>
            <a:ext cx="56107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DD16B87-8303-F293-E177-EA6BA52FB461}"/>
              </a:ext>
            </a:extLst>
          </p:cNvPr>
          <p:cNvSpPr txBox="1"/>
          <p:nvPr/>
        </p:nvSpPr>
        <p:spPr>
          <a:xfrm>
            <a:off x="4748082" y="4952039"/>
            <a:ext cx="2539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 Ontology Analysis</a:t>
            </a:r>
          </a:p>
        </p:txBody>
      </p:sp>
    </p:spTree>
    <p:extLst>
      <p:ext uri="{BB962C8B-B14F-4D97-AF65-F5344CB8AC3E}">
        <p14:creationId xmlns:p14="http://schemas.microsoft.com/office/powerpoint/2010/main" val="3270474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F07B2-23D4-428A-8629-EF1D0436A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53472-A366-0280-2FCF-D628CA162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RNAseq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55513-66CF-7C62-CFD0-8925F191F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Phase I: Sequencing reads FASTQ -&gt; Aligned reads BAM -&gt; Counts table TXT</a:t>
            </a:r>
          </a:p>
        </p:txBody>
      </p:sp>
    </p:spTree>
    <p:extLst>
      <p:ext uri="{BB962C8B-B14F-4D97-AF65-F5344CB8AC3E}">
        <p14:creationId xmlns:p14="http://schemas.microsoft.com/office/powerpoint/2010/main" val="2738926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0833F-3683-CA2E-40AC-A598287CB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Sequencing 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8A60B-2E5B-C3D2-E297-2C474886E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 Aligner </a:t>
            </a:r>
            <a:r>
              <a:rPr lang="en-US" dirty="0">
                <a:hlinkClick r:id="rId2"/>
              </a:rPr>
              <a:t>https://github.com/alexdobin/STAR</a:t>
            </a:r>
            <a:endParaRPr lang="en-US" dirty="0"/>
          </a:p>
          <a:p>
            <a:r>
              <a:rPr lang="en-US" dirty="0">
                <a:hlinkClick r:id="rId3"/>
              </a:rPr>
              <a:t>https://hbctraining.github.io/Intro-to-rnaseq-hpc-O2/lessons/03_alignment.html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53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F46995-3584-95FF-B103-78CEBC6B12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0B8A-5640-094C-15DC-F960BBF8B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Sequencing Alignment</a:t>
            </a:r>
          </a:p>
        </p:txBody>
      </p:sp>
      <p:pic>
        <p:nvPicPr>
          <p:cNvPr id="5" name="Picture 4" descr="A diagram of a read&#10;&#10;AI-generated content may be incorrect.">
            <a:extLst>
              <a:ext uri="{FF2B5EF4-FFF2-40B4-BE49-F238E27FC236}">
                <a16:creationId xmlns:a16="http://schemas.microsoft.com/office/drawing/2014/main" id="{BDF97306-0300-251B-87BF-C926C2FD7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080" y="1833259"/>
            <a:ext cx="6195840" cy="476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70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9E0E0-9D93-560F-0F94-7AC703903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775E9-8084-9225-1E5B-C55955E4B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Sequencing Alignment</a:t>
            </a:r>
          </a:p>
        </p:txBody>
      </p:sp>
      <p:pic>
        <p:nvPicPr>
          <p:cNvPr id="7" name="Picture 6" descr="A black background with white and grey rectangles&#10;&#10;AI-generated content may be incorrect.">
            <a:extLst>
              <a:ext uri="{FF2B5EF4-FFF2-40B4-BE49-F238E27FC236}">
                <a16:creationId xmlns:a16="http://schemas.microsoft.com/office/drawing/2014/main" id="{D84ECBC9-C1D1-32C5-96B1-D09694462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57" y="2044004"/>
            <a:ext cx="6442286" cy="375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55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3F8A1-8EBA-FE8C-DFA2-01E19E838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6009F-04CD-F53D-171E-B996419D6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Sequencing Alignment</a:t>
            </a:r>
          </a:p>
        </p:txBody>
      </p:sp>
      <p:pic>
        <p:nvPicPr>
          <p:cNvPr id="4" name="Picture 3" descr="A diagram of a diagram&#10;&#10;AI-generated content may be incorrect.">
            <a:extLst>
              <a:ext uri="{FF2B5EF4-FFF2-40B4-BE49-F238E27FC236}">
                <a16:creationId xmlns:a16="http://schemas.microsoft.com/office/drawing/2014/main" id="{8FAC6315-F91A-44D3-EFB9-2DCFB12B8E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96" y="1786947"/>
            <a:ext cx="5719007" cy="470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907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3982</TotalTime>
  <Words>930</Words>
  <Application>Microsoft Office PowerPoint</Application>
  <PresentationFormat>Widescreen</PresentationFormat>
  <Paragraphs>121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Aptos</vt:lpstr>
      <vt:lpstr>Aptos Display</vt:lpstr>
      <vt:lpstr>Arial</vt:lpstr>
      <vt:lpstr>Courier New</vt:lpstr>
      <vt:lpstr>Office Theme</vt:lpstr>
      <vt:lpstr>Intro to RNAseq </vt:lpstr>
      <vt:lpstr>RNAseq Analysis</vt:lpstr>
      <vt:lpstr>PowerPoint Presentation</vt:lpstr>
      <vt:lpstr>PowerPoint Presentation</vt:lpstr>
      <vt:lpstr>RNAseq Analysis</vt:lpstr>
      <vt:lpstr>Sequencing Alignment</vt:lpstr>
      <vt:lpstr>Sequencing Alignment</vt:lpstr>
      <vt:lpstr>Sequencing Alignment</vt:lpstr>
      <vt:lpstr>Sequencing Alignment</vt:lpstr>
      <vt:lpstr>Genome Browser Visualization</vt:lpstr>
      <vt:lpstr>PowerPoint Presentation</vt:lpstr>
      <vt:lpstr>Gene Counting</vt:lpstr>
      <vt:lpstr>Gene Counting</vt:lpstr>
      <vt:lpstr>Gene Counts Table</vt:lpstr>
      <vt:lpstr>RNAseq Analysis</vt:lpstr>
      <vt:lpstr>RNAseq Analysis</vt:lpstr>
      <vt:lpstr>Differential Expression Analysis</vt:lpstr>
      <vt:lpstr>Differential Expression Analysis</vt:lpstr>
      <vt:lpstr>Differential Expression Analysis</vt:lpstr>
      <vt:lpstr>Differential Expression Analysis</vt:lpstr>
      <vt:lpstr>Differential Expression Analysis</vt:lpstr>
      <vt:lpstr>Differential Expression Analysis</vt:lpstr>
      <vt:lpstr>Normalization FPKM</vt:lpstr>
      <vt:lpstr>Normalization</vt:lpstr>
      <vt:lpstr>Differential Expression Output</vt:lpstr>
      <vt:lpstr>Differential Expression Output</vt:lpstr>
      <vt:lpstr>Volcano Plot</vt:lpstr>
      <vt:lpstr>Volcano Plot</vt:lpstr>
      <vt:lpstr>Principal Component Analysis</vt:lpstr>
      <vt:lpstr>Principal Component Analysis</vt:lpstr>
      <vt:lpstr>Principal Component Analysis</vt:lpstr>
      <vt:lpstr>Principal Component Analysis</vt:lpstr>
      <vt:lpstr>Principal Component Analysis</vt:lpstr>
      <vt:lpstr>Principal Component Analysis</vt:lpstr>
      <vt:lpstr>Principal Component Analysis</vt:lpstr>
      <vt:lpstr>Gene Ontology Analysis</vt:lpstr>
      <vt:lpstr>Gene Ontology Analysis</vt:lpstr>
      <vt:lpstr>Gene Ontology Analysis</vt:lpstr>
      <vt:lpstr>Gene Ontology Analysis</vt:lpstr>
      <vt:lpstr>Gene Ontology Analysis</vt:lpstr>
      <vt:lpstr>Gene Ontology Redundancy</vt:lpstr>
      <vt:lpstr>Gene Ontology Redundancy</vt:lpstr>
      <vt:lpstr>Gene Ontology Redundancy</vt:lpstr>
      <vt:lpstr>RNAseq Analysis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Justin Savage</dc:creator>
  <cp:lastModifiedBy>Justin Savage</cp:lastModifiedBy>
  <cp:revision>37</cp:revision>
  <dcterms:created xsi:type="dcterms:W3CDTF">2025-11-05T19:11:42Z</dcterms:created>
  <dcterms:modified xsi:type="dcterms:W3CDTF">2025-11-13T11:23:05Z</dcterms:modified>
</cp:coreProperties>
</file>