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9" r:id="rId4"/>
    <p:sldId id="308" r:id="rId5"/>
    <p:sldId id="310" r:id="rId6"/>
    <p:sldId id="318" r:id="rId7"/>
    <p:sldId id="311" r:id="rId8"/>
    <p:sldId id="342" r:id="rId9"/>
    <p:sldId id="341" r:id="rId10"/>
    <p:sldId id="259" r:id="rId11"/>
    <p:sldId id="312" r:id="rId12"/>
    <p:sldId id="319" r:id="rId13"/>
    <p:sldId id="263" r:id="rId14"/>
    <p:sldId id="320" r:id="rId15"/>
    <p:sldId id="321" r:id="rId16"/>
    <p:sldId id="348" r:id="rId17"/>
    <p:sldId id="322" r:id="rId18"/>
    <p:sldId id="327" r:id="rId19"/>
    <p:sldId id="314" r:id="rId20"/>
    <p:sldId id="326" r:id="rId21"/>
    <p:sldId id="328" r:id="rId22"/>
    <p:sldId id="323" r:id="rId23"/>
    <p:sldId id="324" r:id="rId24"/>
    <p:sldId id="325" r:id="rId25"/>
    <p:sldId id="329" r:id="rId26"/>
    <p:sldId id="330" r:id="rId27"/>
    <p:sldId id="331" r:id="rId28"/>
    <p:sldId id="332" r:id="rId29"/>
    <p:sldId id="333" r:id="rId30"/>
    <p:sldId id="260" r:id="rId31"/>
    <p:sldId id="315" r:id="rId32"/>
    <p:sldId id="334" r:id="rId33"/>
    <p:sldId id="336" r:id="rId34"/>
    <p:sldId id="335" r:id="rId35"/>
    <p:sldId id="337" r:id="rId36"/>
    <p:sldId id="338" r:id="rId37"/>
    <p:sldId id="261" r:id="rId38"/>
    <p:sldId id="339" r:id="rId39"/>
    <p:sldId id="340" r:id="rId40"/>
    <p:sldId id="344" r:id="rId41"/>
    <p:sldId id="343" r:id="rId42"/>
    <p:sldId id="345" r:id="rId43"/>
    <p:sldId id="34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28D2-C872-1D71-0BEA-B8E7A5AFF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E4662-ECB9-8819-22AC-63B5C4006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D6AF-FE21-2C54-640B-4DAD223B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B581B-7709-6721-09C2-88ACACCD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4320-D794-B674-0504-10A5DCAB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2CF0-7E95-2C38-9570-70A58D42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109E0-7D7D-2446-102F-D783729C6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966C-9EE4-2DCC-4CA3-C0E4D592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E7915-80C0-AC69-7F44-2C115B7D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0BE1D-8616-EE69-BEF0-219362DA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AC4ED-3C96-0A9F-4FD0-B38957D2E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0F197-23B2-7D02-0CC3-8E27EE3DC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F85E-09CB-6B48-2AAD-64438B9E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70DE2-C273-5FEC-C868-3AF6DDD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343-6943-C1AD-E570-A186DB00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F311-823E-5C0F-3B55-620C6D71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1B45-CE4D-FDEA-2ADD-263E31C3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4301-8009-37D6-9130-63A3C7B0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2E55-9E40-3FA7-7D64-28044A0F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59A8-13D0-0AF6-92E6-E7EB5A3E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7B15-DF79-3F6C-2520-E601CC16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CD712-C272-EFC7-CA51-4F71A870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AEBF-016F-9A80-7434-8970A3D7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E2F5F-CF41-761B-5747-69CCBBD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5242-AC4D-2D10-AC9E-6C3444EC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E945-0436-6180-361F-8F7CF0AF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1319-DFB4-E6F3-4E05-E8D6375D5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71EE3-FD9F-8522-60FA-DF052ECF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C9FD1-A720-EE1F-44F6-755EF1E5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A86E8-EA1B-6CC6-60B8-79D5281B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9839D-0198-CB9F-6E0C-692CE0F8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F637-429C-6729-D077-28697E22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CA7AA-B2BA-2642-7658-96CFADB44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DB50-B8FC-C623-6D76-49ECA693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E1594-54A8-5656-02FF-6045BCFD3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6B6D-69D3-6F9E-BF20-BD0D80856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C717E-D373-B7C2-5D87-E961826F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0125F-99ED-C903-C850-BE935D34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C7382-9B87-8F00-A19C-C731E7A8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FCDE-8873-6C1B-6A6D-5026129B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C4A2B-6016-AE9A-A361-DFAFF85A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AF07-7856-38E6-301C-7A1ABCB7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39B86-637C-B669-D7D0-31B4B97C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7BD0C-F5C5-9CD2-A8F4-352E57F9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9856E-EC58-E474-F359-A9DDBD56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2AF2-F8C4-08DF-FF9B-469A5ABD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15FB-4A0C-1DD4-8CD1-6C308AD1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D5A0-15DC-57EF-E1B2-5CE7FAE7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7098-C34B-BE91-2C12-6872BF959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699D3-539B-5A73-0319-6CFFCFE1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DFE74-B403-4F33-E7F1-A1C94EC5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D5CCF-D8AB-9F40-75BC-7570ECAF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81F1-22CF-853B-9D5B-5D861532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56BA1-6314-73BE-4E9F-6FECAA883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B2D3E-97A6-82D9-60CF-D00B40309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EEC9E-8077-CBFC-6D09-5C840779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DE72-0475-8A9A-243F-99957193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84FCD-1D5F-C1B3-4120-FB105E45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70EBF-3721-BF19-CE2E-E26EFEFE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19783-B6CD-6730-C85B-C59670B6C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C990-0E7E-9286-0BFA-D9E2E5248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18B10-0CD5-48F5-ABA0-94C14201553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B1DB-FF88-E698-A544-6C19D448D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1DBDC-D0CB-4941-2202-2742D4019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owtie-bio.sourceforge.net/bowtie2/index.shtml" TargetMode="External"/><Relationship Id="rId2" Type="http://schemas.openxmlformats.org/officeDocument/2006/relationships/hyperlink" Target="https://bio-bwa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bctraining.github.io/Investigating-chromatin-biology-ChIPseq/lessons/04_alignment_using_bowtie2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gv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bis-workshop-epigenomics.readthedocs.io/en/latest/content/tutorials/quantitativeChip/cut-and-run-data.html" TargetMode="External"/><Relationship Id="rId2" Type="http://schemas.openxmlformats.org/officeDocument/2006/relationships/hyperlink" Target="https://deeptools.readthedocs.io/en/lates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eeptools.readthedocs.io/en/lates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r.ucsd.edu/homer/ngs/peaks.html" TargetMode="External"/><Relationship Id="rId2" Type="http://schemas.openxmlformats.org/officeDocument/2006/relationships/hyperlink" Target="https://hbctraining.github.io/Intro-to-ChIPseq/lessons/05_peak_calling_ma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bassalbioinformatics/CaRA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hbctraining.github.io/Intro-to-ChIPseq/lessons/08_diffbind_differential_peaks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conductor.org/packages/release/bioc/html/ChIPseeker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hbctraining.github.io/In-depth-NGS-Data-Analysis-Course/sessionV/lessons/12_functional_analysis.html" TargetMode="External"/><Relationship Id="rId2" Type="http://schemas.openxmlformats.org/officeDocument/2006/relationships/hyperlink" Target="https://meme-suite.org/me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meme-suite.org/meme/doc/ame-tutorial.html?man_type=web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informatics/article/37/18/2834/6184861#408304103" TargetMode="External"/><Relationship Id="rId2" Type="http://schemas.openxmlformats.org/officeDocument/2006/relationships/hyperlink" Target="https://meme-suite.org/meme/tools/stre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me-suite.org/meme/tools/tomt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bctraining.github.io/Investigating-chromatin-biology-ChIPseq/schedule/links-to-less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D185-9319-9BB9-F604-376E3C073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epigenomic </a:t>
            </a:r>
            <a:r>
              <a:rPr lang="en-US" dirty="0" err="1"/>
              <a:t>DNAseq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99F5-8E1E-3620-ACC7-3B92CA15A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Savage</a:t>
            </a:r>
          </a:p>
          <a:p>
            <a:r>
              <a:rPr lang="en-US" dirty="0"/>
              <a:t>Quantitative Living Systems Trainee Breakfast</a:t>
            </a:r>
          </a:p>
          <a:p>
            <a:r>
              <a:rPr lang="en-US" dirty="0"/>
              <a:t>12/3/25</a:t>
            </a:r>
          </a:p>
        </p:txBody>
      </p:sp>
    </p:spTree>
    <p:extLst>
      <p:ext uri="{BB962C8B-B14F-4D97-AF65-F5344CB8AC3E}">
        <p14:creationId xmlns:p14="http://schemas.microsoft.com/office/powerpoint/2010/main" val="16936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833F-3683-CA2E-40AC-A598287C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8A60B-2E5B-C3D2-E297-2C474886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Bwa </a:t>
            </a:r>
            <a:r>
              <a:rPr lang="en-US" dirty="0">
                <a:hlinkClick r:id="rId2"/>
              </a:rPr>
              <a:t>https://bio-bwa.sourceforge.net/</a:t>
            </a:r>
            <a:r>
              <a:rPr lang="en-US" dirty="0"/>
              <a:t> </a:t>
            </a:r>
          </a:p>
          <a:p>
            <a:r>
              <a:rPr lang="en-US" dirty="0"/>
              <a:t>Bowtie2 </a:t>
            </a:r>
            <a:r>
              <a:rPr lang="en-US" dirty="0">
                <a:hlinkClick r:id="rId3"/>
              </a:rPr>
              <a:t>https://bowtie-bio.sourceforge.net/bowtie2/index.shtml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https://hbctraining.github.io/Investigating-chromatin-biology-ChIPseq/lessons/04_alignment_using_bowtie2.html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95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DEDF3-75AC-3EF8-9D5F-74D562DD8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CA5-C3DA-0081-FA6F-EEF6E048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CE4E7-E473-9DF0-C75F-7F9661C9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CB5B0-0B81-EFF7-B50B-D8B3742C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23" y="1276703"/>
            <a:ext cx="9205154" cy="54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0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69C1-26FF-14DB-ED11-E65822ED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265F-98CB-4AD1-FC58-AE0938D8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Adapter Trimming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803ABB-6D7E-6505-482E-EC8A645B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85A9D-D46D-EC39-4CC1-87EEE3E4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66" y="1708922"/>
            <a:ext cx="9525467" cy="48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0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602A-0B29-E877-9B18-C0A415CD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Browser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733-1CC4-82FC-E12B-F04C137B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Integrative Genomics Viewer (IGV) </a:t>
            </a:r>
            <a:r>
              <a:rPr lang="en-US" dirty="0">
                <a:hlinkClick r:id="rId2"/>
              </a:rPr>
              <a:t>https://igv.org/</a:t>
            </a:r>
            <a:r>
              <a:rPr lang="en-US" dirty="0"/>
              <a:t> </a:t>
            </a:r>
          </a:p>
          <a:p>
            <a:r>
              <a:rPr lang="en-US" dirty="0"/>
              <a:t>Can open aligned reads BAM files with the required BAI index file</a:t>
            </a:r>
          </a:p>
          <a:p>
            <a:r>
              <a:rPr lang="en-US" dirty="0"/>
              <a:t>Can create bai files with something like: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index "$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bam_file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0316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422FAD-AFC5-1A04-7649-905C1987C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0" y="0"/>
            <a:ext cx="1138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8851B-DE23-8902-7B2C-175EC2C31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DFC4DCD-E918-59F6-5F05-D7E1BD17DA2E}"/>
              </a:ext>
            </a:extLst>
          </p:cNvPr>
          <p:cNvGrpSpPr/>
          <p:nvPr/>
        </p:nvGrpSpPr>
        <p:grpSpPr>
          <a:xfrm>
            <a:off x="0" y="1101758"/>
            <a:ext cx="12192000" cy="4654484"/>
            <a:chOff x="0" y="1580668"/>
            <a:chExt cx="12192000" cy="46544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AC7250-AC6A-BC92-97BD-10D83533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80668"/>
              <a:ext cx="12192000" cy="369666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AA01ED-7A00-30ED-FD4A-17DD0A04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33140"/>
              <a:ext cx="12192000" cy="110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50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AB12-EED7-37F1-37D9-7FBFE6B1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A517-A594-94F5-BA98-4FD279E58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read normalization (like RNAseq)</a:t>
            </a:r>
          </a:p>
          <a:p>
            <a:r>
              <a:rPr lang="en-US" dirty="0"/>
              <a:t>Spike-in normalization against DNA from another species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F2AC8-282B-9F2A-1A72-7A7CA6DD9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0" y="3062907"/>
            <a:ext cx="11796799" cy="29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67D7-F22E-0809-6640-678E4745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Results Genome-wide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EC7C-A463-F046-462A-16B2AB6C6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deepTools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https://deeptools.readthedocs.io/en/latest/</a:t>
            </a:r>
            <a:endParaRPr lang="en-US" dirty="0"/>
          </a:p>
          <a:p>
            <a:r>
              <a:rPr lang="en-US" dirty="0">
                <a:hlinkClick r:id="rId3"/>
              </a:rPr>
              <a:t>https://nbis-workshop-epigenomics.readthedocs.io/en/latest/content/tutorials/quantitativeChip/cut-and-run-data.html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898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245C-A49C-DC6D-49C7-A1FFF5812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6B72-C643-1704-0173-9799DE63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Results Genome-wide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0A03-42B4-74EB-78E0-DE26DEC7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deepTools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https://deeptools.readthedocs.io/en/latest/</a:t>
            </a:r>
            <a:r>
              <a:rPr lang="en-US" dirty="0"/>
              <a:t> </a:t>
            </a:r>
          </a:p>
        </p:txBody>
      </p:sp>
      <p:pic>
        <p:nvPicPr>
          <p:cNvPr id="5" name="Picture 4" descr="A diagram of a data flow&#10;&#10;AI-generated content may be incorrect.">
            <a:extLst>
              <a:ext uri="{FF2B5EF4-FFF2-40B4-BE49-F238E27FC236}">
                <a16:creationId xmlns:a16="http://schemas.microsoft.com/office/drawing/2014/main" id="{86822DDA-C396-791E-3D75-D59C913B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556"/>
            <a:ext cx="12192000" cy="42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5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17DF3-E3FE-444E-3741-D0EB6ECF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026E-B7AF-118A-3FCD-E1242A1E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plotFingerprint</a:t>
            </a:r>
            <a:endParaRPr lang="en-US" dirty="0"/>
          </a:p>
        </p:txBody>
      </p:sp>
      <p:pic>
        <p:nvPicPr>
          <p:cNvPr id="5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D4987DE7-27C2-839F-5454-D788B6950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2" y="1371228"/>
            <a:ext cx="10550129" cy="5304452"/>
          </a:xfrm>
        </p:spPr>
      </p:pic>
    </p:spTree>
    <p:extLst>
      <p:ext uri="{BB962C8B-B14F-4D97-AF65-F5344CB8AC3E}">
        <p14:creationId xmlns:p14="http://schemas.microsoft.com/office/powerpoint/2010/main" val="247547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6C32A3-DB96-0615-A9DA-C97A7428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0"/>
            <a:ext cx="9797143" cy="6858000"/>
          </a:xfrm>
        </p:spPr>
      </p:pic>
    </p:spTree>
    <p:extLst>
      <p:ext uri="{BB962C8B-B14F-4D97-AF65-F5344CB8AC3E}">
        <p14:creationId xmlns:p14="http://schemas.microsoft.com/office/powerpoint/2010/main" val="51207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B0262-56FC-CF52-6298-DDEE4DBC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84B-70F5-0312-0269-13FE98A9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plotFingerprint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60027-653D-2A00-5281-FFADA2E48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7014A-B393-B030-9F02-A88B1F5E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81" y="1621158"/>
            <a:ext cx="7074237" cy="52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BAD3B-9410-4FD4-53E4-0E5AE546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AF84-880C-2A40-B1C3-81D17EF8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plotFingerprint</a:t>
            </a:r>
            <a:r>
              <a:rPr lang="en-US" dirty="0"/>
              <a:t> Cut&amp;Run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4B986-A83C-9A84-2B93-4B466945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73" y="1366710"/>
            <a:ext cx="7234653" cy="54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C613-0959-0908-974C-83BD467A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multiBamSummary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20FA2-C067-FA72-EDA3-4B78DB18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multiple BAM files as input</a:t>
            </a:r>
          </a:p>
          <a:p>
            <a:r>
              <a:rPr lang="en-US" dirty="0"/>
              <a:t>Computes a compressed numpy array of coverage</a:t>
            </a:r>
          </a:p>
          <a:p>
            <a:r>
              <a:rPr lang="en-US" dirty="0"/>
              <a:t>Can be run for certain regions or the whole genome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9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A3BE-2D41-AAA5-EAFA-35A4C7E2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plotPCA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C374B-B0A4-1FB2-AFC5-D638EDA6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9169" cy="4351338"/>
          </a:xfrm>
        </p:spPr>
        <p:txBody>
          <a:bodyPr/>
          <a:lstStyle/>
          <a:p>
            <a:r>
              <a:rPr lang="en-US" dirty="0"/>
              <a:t>Runs PCA using </a:t>
            </a:r>
            <a:r>
              <a:rPr lang="en-US" dirty="0" err="1"/>
              <a:t>multiBamSummary</a:t>
            </a:r>
            <a:r>
              <a:rPr lang="en-US" dirty="0"/>
              <a:t> output</a:t>
            </a:r>
          </a:p>
          <a:p>
            <a:r>
              <a:rPr lang="en-US" dirty="0"/>
              <a:t>Shows how similar or different samples are overall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88F43-295C-BD5D-781F-35659E30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7" y="1027908"/>
            <a:ext cx="7145675" cy="54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5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919DE-4A1C-3EB6-2617-E75BE4B6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EDC0-37DA-1B63-6F0A-602AFB3B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bamCoverage</a:t>
            </a:r>
            <a:r>
              <a:rPr lang="en-US" dirty="0"/>
              <a:t> and </a:t>
            </a:r>
            <a:r>
              <a:rPr lang="en-US" dirty="0" err="1"/>
              <a:t>bamCompare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C7BB0-1B33-2CF3-98D8-777700E2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a </a:t>
            </a:r>
            <a:r>
              <a:rPr lang="en-US" dirty="0" err="1"/>
              <a:t>BigWig</a:t>
            </a:r>
            <a:r>
              <a:rPr lang="en-US" dirty="0"/>
              <a:t> file from BAM file inputs</a:t>
            </a:r>
          </a:p>
          <a:p>
            <a:r>
              <a:rPr lang="en-US" dirty="0" err="1"/>
              <a:t>BigWig</a:t>
            </a:r>
            <a:r>
              <a:rPr lang="en-US" dirty="0"/>
              <a:t> has a coverage score for each genomic location</a:t>
            </a:r>
          </a:p>
          <a:p>
            <a:r>
              <a:rPr lang="en-US" dirty="0"/>
              <a:t>Can be done in isolation (</a:t>
            </a:r>
            <a:r>
              <a:rPr lang="en-US" dirty="0" err="1"/>
              <a:t>bamCoverage</a:t>
            </a:r>
            <a:r>
              <a:rPr lang="en-US" dirty="0"/>
              <a:t>) or compared to a control (</a:t>
            </a:r>
            <a:r>
              <a:rPr lang="en-US" dirty="0" err="1"/>
              <a:t>bamCompare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833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8F31-9410-AA4D-D2BF-36DF60E5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CD6A-96DE-14F6-4016-379D07D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bamCoverage</a:t>
            </a:r>
            <a:r>
              <a:rPr lang="en-US" dirty="0"/>
              <a:t> and </a:t>
            </a:r>
            <a:r>
              <a:rPr lang="en-US" dirty="0" err="1"/>
              <a:t>bamCompare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612313-9357-508F-D5ED-F835D173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6CE8F-2CB9-EF4A-6780-7A9EA0E84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8385"/>
          <a:stretch>
            <a:fillRect/>
          </a:stretch>
        </p:blipFill>
        <p:spPr>
          <a:xfrm>
            <a:off x="405810" y="1739043"/>
            <a:ext cx="11380379" cy="49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B0948-8103-C173-7DAC-37B3ECE3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204C-B525-A160-A6F8-14739287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bamCoverage</a:t>
            </a:r>
            <a:r>
              <a:rPr lang="en-US" dirty="0"/>
              <a:t> and </a:t>
            </a:r>
            <a:r>
              <a:rPr lang="en-US" dirty="0" err="1"/>
              <a:t>bamCompare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B5276C-2346-84AF-19D1-B7AEC014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9D320-9829-E31B-8B76-210ECBB77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74152"/>
          <a:stretch>
            <a:fillRect/>
          </a:stretch>
        </p:blipFill>
        <p:spPr>
          <a:xfrm>
            <a:off x="405810" y="1739043"/>
            <a:ext cx="11380379" cy="4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23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793F-F7C0-2357-F969-00AD1662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computeMatrix</a:t>
            </a:r>
            <a:r>
              <a:rPr lang="en-US" dirty="0"/>
              <a:t> and </a:t>
            </a:r>
            <a:r>
              <a:rPr lang="en-US" dirty="0" err="1"/>
              <a:t>plotHeatmap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254A6-8346-B27F-3C36-F3D4A5FD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computeMatrix</a:t>
            </a:r>
            <a:r>
              <a:rPr lang="en-US" dirty="0"/>
              <a:t> takes the output of </a:t>
            </a:r>
            <a:r>
              <a:rPr lang="en-US" dirty="0" err="1"/>
              <a:t>BigWig</a:t>
            </a:r>
            <a:r>
              <a:rPr lang="en-US" dirty="0"/>
              <a:t> files and computes an intermediate matrix file for genomic loci of interest.</a:t>
            </a:r>
          </a:p>
          <a:p>
            <a:r>
              <a:rPr lang="en-US" dirty="0" err="1"/>
              <a:t>plotHeatmap</a:t>
            </a:r>
            <a:r>
              <a:rPr lang="en-US" dirty="0"/>
              <a:t> takes the matrix file and creates the actual plot</a:t>
            </a:r>
          </a:p>
          <a:p>
            <a:r>
              <a:rPr lang="en-US" dirty="0"/>
              <a:t>Allows for small changes to the plots to run much more quickly since the more computationally intensive calculations are saved</a:t>
            </a:r>
          </a:p>
        </p:txBody>
      </p:sp>
    </p:spTree>
    <p:extLst>
      <p:ext uri="{BB962C8B-B14F-4D97-AF65-F5344CB8AC3E}">
        <p14:creationId xmlns:p14="http://schemas.microsoft.com/office/powerpoint/2010/main" val="931640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4C98-2DC7-B165-F921-825715A53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6D078-18B0-841D-1DA6-FB7FCC0ED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2828D-4E50-9594-7F2F-1F6C40F8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67" y="0"/>
            <a:ext cx="3557588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0972183-2AA9-4871-98E6-441E1EFA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A9A3-F18B-0A9E-3DB0-394765BA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0BD6ED-C120-89CF-17D0-C07B0BF2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55" y="56098"/>
            <a:ext cx="3362379" cy="686189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3246C-CD27-F583-E58F-CFBDD107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7" y="0"/>
            <a:ext cx="3557588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ADE263B-6A95-CDF4-2483-BF497DB7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0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A2527-715A-EEFC-BCFF-43ACDBE48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074211-05FE-6719-3A81-634722998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0"/>
            <a:ext cx="9797143" cy="6858000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FB6E2C-C2B9-575F-F499-6134A6B6D4E2}"/>
              </a:ext>
            </a:extLst>
          </p:cNvPr>
          <p:cNvCxnSpPr>
            <a:cxnSpLocks/>
          </p:cNvCxnSpPr>
          <p:nvPr/>
        </p:nvCxnSpPr>
        <p:spPr>
          <a:xfrm>
            <a:off x="1896118" y="701226"/>
            <a:ext cx="9312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7FE347-8556-73A1-8774-19F36D841B4A}"/>
              </a:ext>
            </a:extLst>
          </p:cNvPr>
          <p:cNvCxnSpPr>
            <a:cxnSpLocks/>
          </p:cNvCxnSpPr>
          <p:nvPr/>
        </p:nvCxnSpPr>
        <p:spPr>
          <a:xfrm>
            <a:off x="2744135" y="1465096"/>
            <a:ext cx="425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20338D-59EF-C4CC-BAC3-4FA2B61B9E14}"/>
              </a:ext>
            </a:extLst>
          </p:cNvPr>
          <p:cNvCxnSpPr>
            <a:cxnSpLocks/>
          </p:cNvCxnSpPr>
          <p:nvPr/>
        </p:nvCxnSpPr>
        <p:spPr>
          <a:xfrm>
            <a:off x="6096000" y="1365054"/>
            <a:ext cx="360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11BFDB-FAE1-5C57-F08F-AFECA480F3C8}"/>
              </a:ext>
            </a:extLst>
          </p:cNvPr>
          <p:cNvCxnSpPr>
            <a:cxnSpLocks/>
          </p:cNvCxnSpPr>
          <p:nvPr/>
        </p:nvCxnSpPr>
        <p:spPr>
          <a:xfrm>
            <a:off x="8284763" y="1365054"/>
            <a:ext cx="17736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EB596A-9CDF-57A2-1D5C-EBE3989CDA54}"/>
              </a:ext>
            </a:extLst>
          </p:cNvPr>
          <p:cNvCxnSpPr>
            <a:cxnSpLocks/>
          </p:cNvCxnSpPr>
          <p:nvPr/>
        </p:nvCxnSpPr>
        <p:spPr>
          <a:xfrm>
            <a:off x="8284763" y="1579162"/>
            <a:ext cx="7414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6A5B90-CF32-E3BB-035B-92BEFD26644A}"/>
              </a:ext>
            </a:extLst>
          </p:cNvPr>
          <p:cNvSpPr txBox="1"/>
          <p:nvPr/>
        </p:nvSpPr>
        <p:spPr>
          <a:xfrm>
            <a:off x="2569296" y="1083629"/>
            <a:ext cx="9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D893D-AD0A-9313-1514-4D7728321EE2}"/>
              </a:ext>
            </a:extLst>
          </p:cNvPr>
          <p:cNvSpPr txBox="1"/>
          <p:nvPr/>
        </p:nvSpPr>
        <p:spPr>
          <a:xfrm>
            <a:off x="5889840" y="995722"/>
            <a:ext cx="9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577BC8-E600-3D9B-CA81-0E1D0C69BA07}"/>
              </a:ext>
            </a:extLst>
          </p:cNvPr>
          <p:cNvSpPr txBox="1"/>
          <p:nvPr/>
        </p:nvSpPr>
        <p:spPr>
          <a:xfrm>
            <a:off x="8716720" y="966281"/>
            <a:ext cx="9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3442C-13E8-4595-6DB3-E256AF07563C}"/>
              </a:ext>
            </a:extLst>
          </p:cNvPr>
          <p:cNvSpPr txBox="1"/>
          <p:nvPr/>
        </p:nvSpPr>
        <p:spPr>
          <a:xfrm>
            <a:off x="1885366" y="58226"/>
            <a:ext cx="12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4151857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076B-1C70-434E-1045-1A9AA04F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calling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4E2C4-E272-0719-8CD7-A9C875B8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MACS2 </a:t>
            </a:r>
            <a:r>
              <a:rPr lang="en-US" dirty="0">
                <a:hlinkClick r:id="rId2"/>
              </a:rPr>
              <a:t>https://hbctraining.github.io/Intro-to-ChIPseq/lessons/05_peak_calling_macs.html</a:t>
            </a:r>
            <a:r>
              <a:rPr lang="en-US" dirty="0"/>
              <a:t> </a:t>
            </a:r>
          </a:p>
          <a:p>
            <a:r>
              <a:rPr lang="en-US" dirty="0"/>
              <a:t>Homer </a:t>
            </a:r>
            <a:r>
              <a:rPr lang="en-US" dirty="0">
                <a:hlinkClick r:id="rId3"/>
              </a:rPr>
              <a:t>http://homer.ucsd.edu/homer/ngs/peaks.html</a:t>
            </a:r>
            <a:r>
              <a:rPr lang="en-US" dirty="0"/>
              <a:t> </a:t>
            </a:r>
          </a:p>
          <a:p>
            <a:r>
              <a:rPr lang="en-US" dirty="0"/>
              <a:t>Caras </a:t>
            </a:r>
            <a:r>
              <a:rPr lang="en-US" dirty="0">
                <a:hlinkClick r:id="rId4"/>
              </a:rPr>
              <a:t>https://github.com/mbassalbioinformatics/CaRAS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117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0940-B65A-F1B7-9F72-ADE6550CA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6518-F0EA-68DE-FC11-9363307B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calling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E6B3-9145-9FC3-8458-B250F0C6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E135F-12CC-1FC3-6DEF-2F6BBA91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24" y="0"/>
            <a:ext cx="7635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26655-9288-4EB5-41B8-40C97AB9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FD36-1A71-6482-FDF3-79DA792C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calling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9D32-CA7A-B45E-2D97-1E05CC1E8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5707D-6252-DF6C-59F4-8C72CA9B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17" y="247309"/>
            <a:ext cx="7297168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5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BCAC5-C3B4-1994-A70D-8F00AC14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1A5B-00E2-E580-DE5C-4D9B7C2B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calling – variable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E9B1-8030-CBAC-C97A-7B28534F6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 Peaks (H3K27ac and most transcription factors)</a:t>
            </a:r>
          </a:p>
          <a:p>
            <a:r>
              <a:rPr lang="en-US" dirty="0"/>
              <a:t>Broad Peaks (most histone modifications)</a:t>
            </a:r>
          </a:p>
        </p:txBody>
      </p:sp>
    </p:spTree>
    <p:extLst>
      <p:ext uri="{BB962C8B-B14F-4D97-AF65-F5344CB8AC3E}">
        <p14:creationId xmlns:p14="http://schemas.microsoft.com/office/powerpoint/2010/main" val="4042439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9CBA-5681-D2A5-B8D0-49A6989E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BFB8-3BAF-E78C-53FF-39F5F258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calling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89B1-5127-A92B-6BB5-04EF20C5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E2F3B-726D-9FF6-8807-348F12835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41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5C937-29DC-6C83-302E-90C99C05A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5890-19BC-EF22-FA58-38951509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calling – variable threshold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83C8-7372-3457-06AD-B7FA8AF3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Peak callers will use different thresholds for each candidate peak (tag) based on the expected number of reads compared to a control sample</a:t>
            </a:r>
          </a:p>
        </p:txBody>
      </p:sp>
    </p:spTree>
    <p:extLst>
      <p:ext uri="{BB962C8B-B14F-4D97-AF65-F5344CB8AC3E}">
        <p14:creationId xmlns:p14="http://schemas.microsoft.com/office/powerpoint/2010/main" val="3567265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AD4F-F048-F28A-1686-607C9852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Caras – for when peak callers disagree</a:t>
            </a:r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6237BA1-F649-F867-F464-FB118B943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73" y="1690690"/>
            <a:ext cx="9622054" cy="4726850"/>
          </a:xfrm>
        </p:spPr>
      </p:pic>
    </p:spTree>
    <p:extLst>
      <p:ext uri="{BB962C8B-B14F-4D97-AF65-F5344CB8AC3E}">
        <p14:creationId xmlns:p14="http://schemas.microsoft.com/office/powerpoint/2010/main" val="1295924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C2E-7118-11D6-EF4B-C7C0616C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4A1C-C83A-164A-FBEF-15579194B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generate a count matrix for called peaks and run differential expression between conditions </a:t>
            </a:r>
            <a:r>
              <a:rPr lang="en-US" dirty="0">
                <a:hlinkClick r:id="rId2"/>
              </a:rPr>
              <a:t>https://hbctraining.github.io/Intro-to-ChIPseq/lessons/08_diffbind_differential_peaks.html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4D20-E2C6-E554-6A04-884957CE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733C-5F55-9EE9-BEED-074C012F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ChIPseeker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https://www.bioconductor.org/packages/release/bioc/html/ChIPseeker.html</a:t>
            </a:r>
            <a:r>
              <a:rPr lang="en-US" dirty="0"/>
              <a:t> </a:t>
            </a:r>
          </a:p>
          <a:p>
            <a:r>
              <a:rPr lang="en-US" dirty="0"/>
              <a:t>Promoter</a:t>
            </a:r>
          </a:p>
          <a:p>
            <a:r>
              <a:rPr lang="en-US" dirty="0"/>
              <a:t>5’ UTR</a:t>
            </a:r>
          </a:p>
          <a:p>
            <a:r>
              <a:rPr lang="en-US" dirty="0"/>
              <a:t>3’ UTR</a:t>
            </a:r>
          </a:p>
          <a:p>
            <a:r>
              <a:rPr lang="en-US" dirty="0"/>
              <a:t>Exon</a:t>
            </a:r>
          </a:p>
          <a:p>
            <a:r>
              <a:rPr lang="en-US" dirty="0"/>
              <a:t>Intron</a:t>
            </a:r>
          </a:p>
          <a:p>
            <a:r>
              <a:rPr lang="en-US" dirty="0"/>
              <a:t>Downstream</a:t>
            </a:r>
          </a:p>
          <a:p>
            <a:r>
              <a:rPr lang="en-US" dirty="0"/>
              <a:t>Intergenic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5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5E08-CF75-1BA5-4EDC-DE859814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3CC4-0FE7-25ED-6A46-7AEAB37E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MEME-suite </a:t>
            </a:r>
            <a:r>
              <a:rPr lang="en-US" dirty="0">
                <a:hlinkClick r:id="rId2"/>
              </a:rPr>
              <a:t>https://meme-suite.org/meme/</a:t>
            </a:r>
            <a:r>
              <a:rPr lang="en-US" dirty="0"/>
              <a:t>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https://hbctraining.github.io/In-depth-NGS-Data-Analysis-Course/sessionV/lessons/12_functional_analysis.html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3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5E739-09A4-D366-A0F2-9797AEC0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B3A68AAE-4201-D46F-0F18-5A41FFFB5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 b="5277"/>
          <a:stretch>
            <a:fillRect/>
          </a:stretch>
        </p:blipFill>
        <p:spPr>
          <a:xfrm>
            <a:off x="838200" y="863912"/>
            <a:ext cx="10515600" cy="5935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0CD6F-99F9-803B-C993-764960966C2D}"/>
              </a:ext>
            </a:extLst>
          </p:cNvPr>
          <p:cNvSpPr txBox="1"/>
          <p:nvPr/>
        </p:nvSpPr>
        <p:spPr>
          <a:xfrm>
            <a:off x="594640" y="157075"/>
            <a:ext cx="1047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Chromatin Immunoprecipitation (ChIP) Sequencing </a:t>
            </a:r>
          </a:p>
        </p:txBody>
      </p:sp>
    </p:spTree>
    <p:extLst>
      <p:ext uri="{BB962C8B-B14F-4D97-AF65-F5344CB8AC3E}">
        <p14:creationId xmlns:p14="http://schemas.microsoft.com/office/powerpoint/2010/main" val="3542844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6CC8-35D3-800E-F8E5-E7316B4E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 – find known motifs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36E3-E462-B936-CDC4-989CD006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https://meme-suite.org/meme//doc/ame-tutorial.html?man_type=web</a:t>
            </a:r>
            <a:r>
              <a:rPr lang="en-US" dirty="0"/>
              <a:t> </a:t>
            </a:r>
          </a:p>
          <a:p>
            <a:r>
              <a:rPr lang="en-US" dirty="0"/>
              <a:t>Searches for known transcription factor motifs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8B967-86F3-3FBA-2484-390EB16A8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425"/>
          <a:stretch>
            <a:fillRect/>
          </a:stretch>
        </p:blipFill>
        <p:spPr>
          <a:xfrm>
            <a:off x="764875" y="4376012"/>
            <a:ext cx="2996242" cy="1751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29E2A-73A2-A06A-E64B-064F5D6E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043" r="38467"/>
          <a:stretch>
            <a:fillRect/>
          </a:stretch>
        </p:blipFill>
        <p:spPr>
          <a:xfrm>
            <a:off x="4494362" y="4376011"/>
            <a:ext cx="2863970" cy="175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D1A0C-2022-B960-B690-C5645CB7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00"/>
          <a:stretch>
            <a:fillRect/>
          </a:stretch>
        </p:blipFill>
        <p:spPr>
          <a:xfrm>
            <a:off x="8091577" y="4376011"/>
            <a:ext cx="3048000" cy="17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53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2062-4838-1F0C-C826-D6DEC342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STREME – discover new motifs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3488-3169-21E8-9350-C5F8569DF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https://meme-suite.org/meme//tools/streme</a:t>
            </a:r>
            <a:endParaRPr lang="en-US" dirty="0"/>
          </a:p>
          <a:p>
            <a:r>
              <a:rPr lang="en-US" dirty="0">
                <a:hlinkClick r:id="rId3"/>
              </a:rPr>
              <a:t>https://academic.oup.com/bioinformatics/article/37/18/2834/6184861#408304103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310C0-2E75-BF65-7F13-F027BAA125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5708"/>
          <a:stretch>
            <a:fillRect/>
          </a:stretch>
        </p:blipFill>
        <p:spPr>
          <a:xfrm>
            <a:off x="736121" y="3496949"/>
            <a:ext cx="2961736" cy="223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542EB9-317E-44B0-AE17-6A80A562C3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325" r="40495"/>
          <a:stretch>
            <a:fillRect/>
          </a:stretch>
        </p:blipFill>
        <p:spPr>
          <a:xfrm>
            <a:off x="4508740" y="3496949"/>
            <a:ext cx="2582173" cy="2237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A2DEF-665C-BBA4-20A8-346A76B7B2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764"/>
          <a:stretch>
            <a:fillRect/>
          </a:stretch>
        </p:blipFill>
        <p:spPr>
          <a:xfrm>
            <a:off x="7901796" y="3496948"/>
            <a:ext cx="3076755" cy="22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1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75AF5-EF5D-A6E2-6FF5-FBF41199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9B2FA-7661-F011-D00A-5C294BC7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425"/>
          <a:stretch>
            <a:fillRect/>
          </a:stretch>
        </p:blipFill>
        <p:spPr>
          <a:xfrm>
            <a:off x="707224" y="4319911"/>
            <a:ext cx="2996242" cy="1751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C9741-7BDD-DEB2-52FB-D3F8DFFD7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43" r="38467"/>
          <a:stretch>
            <a:fillRect/>
          </a:stretch>
        </p:blipFill>
        <p:spPr>
          <a:xfrm>
            <a:off x="4514349" y="4319912"/>
            <a:ext cx="2863970" cy="1751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E19A9-15A0-73F1-6B42-212CCC4D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00"/>
          <a:stretch>
            <a:fillRect/>
          </a:stretch>
        </p:blipFill>
        <p:spPr>
          <a:xfrm>
            <a:off x="7985043" y="4319913"/>
            <a:ext cx="3048000" cy="1751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72FA2-4BA8-5687-A0E4-02BFB833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TomTom – compare discovered motifs to known motifs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AF8B-CB47-9CB8-EA38-F45A77ED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https://meme-suite.org/meme/tools/tomtom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68770-B8A4-E8C2-05C6-A32D684609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5708"/>
          <a:stretch>
            <a:fillRect/>
          </a:stretch>
        </p:blipFill>
        <p:spPr>
          <a:xfrm>
            <a:off x="741730" y="2543280"/>
            <a:ext cx="2961736" cy="223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C1803-218F-30BD-E114-39FFE5DF82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325" r="40495"/>
          <a:stretch>
            <a:fillRect/>
          </a:stretch>
        </p:blipFill>
        <p:spPr>
          <a:xfrm>
            <a:off x="4514349" y="2543280"/>
            <a:ext cx="2582173" cy="2237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D42D6-214F-2782-C010-A541543F2C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764"/>
          <a:stretch>
            <a:fillRect/>
          </a:stretch>
        </p:blipFill>
        <p:spPr>
          <a:xfrm>
            <a:off x="7907405" y="2543279"/>
            <a:ext cx="3076755" cy="22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0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B7AD-6CCA-9172-5328-2F78DB0D0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7AA7-42D9-40B9-B9B4-D83E5F62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0A680-865E-992A-8A1F-0A947BDF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8F1B1-BD79-BD3B-90A2-F2EE65F9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97"/>
          <a:stretch>
            <a:fillRect/>
          </a:stretch>
        </p:blipFill>
        <p:spPr>
          <a:xfrm>
            <a:off x="870864" y="82745"/>
            <a:ext cx="10450272" cy="66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1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489F-0AB8-FBF2-B1BB-F8734E19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F455F-4B5A-880C-13DE-55AA044214F3}"/>
              </a:ext>
            </a:extLst>
          </p:cNvPr>
          <p:cNvSpPr txBox="1"/>
          <p:nvPr/>
        </p:nvSpPr>
        <p:spPr>
          <a:xfrm>
            <a:off x="594640" y="157075"/>
            <a:ext cx="454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Cut&amp;Run Sequencing </a:t>
            </a:r>
          </a:p>
        </p:txBody>
      </p:sp>
      <p:pic>
        <p:nvPicPr>
          <p:cNvPr id="3" name="Picture 2" descr="A diagram of a cell cycle&#10;&#10;AI-generated content may be incorrect.">
            <a:extLst>
              <a:ext uri="{FF2B5EF4-FFF2-40B4-BE49-F238E27FC236}">
                <a16:creationId xmlns:a16="http://schemas.microsoft.com/office/drawing/2014/main" id="{6E6DFE20-F930-D1F0-7FD0-84C01FA8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b="5767"/>
          <a:stretch>
            <a:fillRect/>
          </a:stretch>
        </p:blipFill>
        <p:spPr>
          <a:xfrm>
            <a:off x="576415" y="821638"/>
            <a:ext cx="10515600" cy="59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D4AE-46FE-EB79-11CA-65075449B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DB523D-6764-6A6E-9C3C-3D59068A4B85}"/>
              </a:ext>
            </a:extLst>
          </p:cNvPr>
          <p:cNvSpPr txBox="1"/>
          <p:nvPr/>
        </p:nvSpPr>
        <p:spPr>
          <a:xfrm>
            <a:off x="594640" y="157075"/>
            <a:ext cx="438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Cut&amp;Tag Sequencing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FED5F-105E-3D80-E688-0944C210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b="6646"/>
          <a:stretch/>
        </p:blipFill>
        <p:spPr>
          <a:xfrm>
            <a:off x="576415" y="759928"/>
            <a:ext cx="10515600" cy="59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DAFC-B70E-1EFA-ACDE-70FA2B98D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E2C831-A9A6-A6FF-D8B4-FDA13A8980C0}"/>
              </a:ext>
            </a:extLst>
          </p:cNvPr>
          <p:cNvSpPr txBox="1"/>
          <p:nvPr/>
        </p:nvSpPr>
        <p:spPr>
          <a:xfrm>
            <a:off x="594640" y="157075"/>
            <a:ext cx="375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ATAC Sequencing 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EE76D3CC-E65A-FF49-5998-86088D37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6339"/>
          <a:stretch>
            <a:fillRect/>
          </a:stretch>
        </p:blipFill>
        <p:spPr>
          <a:xfrm>
            <a:off x="1135286" y="803406"/>
            <a:ext cx="9921427" cy="59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7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67E3-977A-A000-3049-8D9BE76B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00289-7E60-4C7A-4A69-53E7C392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https://hbctraining.github.io/Investigating-chromatin-biology-ChIPseq/schedule/links-to-lessons.html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29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FB6B-22CB-A26A-666C-199CB322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BAB95-C212-B8A8-BE41-8D2785B9D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F72CF-4A05-8737-D46B-98E4B888E7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97"/>
          <a:stretch>
            <a:fillRect/>
          </a:stretch>
        </p:blipFill>
        <p:spPr>
          <a:xfrm>
            <a:off x="870864" y="82745"/>
            <a:ext cx="10450272" cy="66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4351</TotalTime>
  <Words>644</Words>
  <Application>Microsoft Office PowerPoint</Application>
  <PresentationFormat>Widescreen</PresentationFormat>
  <Paragraphs>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Aptos</vt:lpstr>
      <vt:lpstr>Aptos Display</vt:lpstr>
      <vt:lpstr>Arial</vt:lpstr>
      <vt:lpstr>Courier New</vt:lpstr>
      <vt:lpstr>Office Theme</vt:lpstr>
      <vt:lpstr>Intro to epigenomic DNAseq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Sequencing Alignment</vt:lpstr>
      <vt:lpstr>Sequencing Alignment</vt:lpstr>
      <vt:lpstr>Sequence Adapter Trimming</vt:lpstr>
      <vt:lpstr>Genome Browser Visualization</vt:lpstr>
      <vt:lpstr>PowerPoint Presentation</vt:lpstr>
      <vt:lpstr>PowerPoint Presentation</vt:lpstr>
      <vt:lpstr>Normalization</vt:lpstr>
      <vt:lpstr>Visualize Results Genome-wide</vt:lpstr>
      <vt:lpstr>Visualize Results Genome-wide</vt:lpstr>
      <vt:lpstr>plotFingerprint</vt:lpstr>
      <vt:lpstr>plotFingerprint</vt:lpstr>
      <vt:lpstr>plotFingerprint Cut&amp;Run</vt:lpstr>
      <vt:lpstr>multiBamSummary</vt:lpstr>
      <vt:lpstr>plotPCA</vt:lpstr>
      <vt:lpstr>bamCoverage and bamCompare</vt:lpstr>
      <vt:lpstr>bamCoverage and bamCompare</vt:lpstr>
      <vt:lpstr>bamCoverage and bamCompare</vt:lpstr>
      <vt:lpstr>computeMatrix and plotHeatmap</vt:lpstr>
      <vt:lpstr>PowerPoint Presentation</vt:lpstr>
      <vt:lpstr>PowerPoint Presentation</vt:lpstr>
      <vt:lpstr>Peak calling</vt:lpstr>
      <vt:lpstr>Peak calling</vt:lpstr>
      <vt:lpstr>Peak calling</vt:lpstr>
      <vt:lpstr>Peak calling – variable sizes</vt:lpstr>
      <vt:lpstr>Peak calling</vt:lpstr>
      <vt:lpstr>Peak calling – variable threshold</vt:lpstr>
      <vt:lpstr>Caras – for when peak callers disagree</vt:lpstr>
      <vt:lpstr>Differential Expression Analysis</vt:lpstr>
      <vt:lpstr>Peak annotation</vt:lpstr>
      <vt:lpstr>Motif Discovery</vt:lpstr>
      <vt:lpstr>AME – find known motifs</vt:lpstr>
      <vt:lpstr>STREME – discover new motifs</vt:lpstr>
      <vt:lpstr>TomTom – compare discovered motifs to known motifs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 Savage</dc:creator>
  <cp:lastModifiedBy>Justin Savage</cp:lastModifiedBy>
  <cp:revision>76</cp:revision>
  <dcterms:created xsi:type="dcterms:W3CDTF">2025-11-05T19:11:42Z</dcterms:created>
  <dcterms:modified xsi:type="dcterms:W3CDTF">2025-12-03T13:39:43Z</dcterms:modified>
</cp:coreProperties>
</file>