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07" r:id="rId4"/>
    <p:sldId id="258" r:id="rId5"/>
    <p:sldId id="272" r:id="rId6"/>
    <p:sldId id="273" r:id="rId7"/>
    <p:sldId id="257" r:id="rId8"/>
    <p:sldId id="348" r:id="rId9"/>
    <p:sldId id="349" r:id="rId10"/>
    <p:sldId id="347" r:id="rId11"/>
    <p:sldId id="274" r:id="rId12"/>
    <p:sldId id="275" r:id="rId13"/>
    <p:sldId id="278" r:id="rId14"/>
    <p:sldId id="280" r:id="rId15"/>
    <p:sldId id="282" r:id="rId16"/>
    <p:sldId id="283" r:id="rId17"/>
    <p:sldId id="259" r:id="rId18"/>
    <p:sldId id="306" r:id="rId19"/>
    <p:sldId id="260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4" r:id="rId29"/>
    <p:sldId id="295" r:id="rId30"/>
    <p:sldId id="296" r:id="rId31"/>
    <p:sldId id="297" r:id="rId32"/>
    <p:sldId id="298" r:id="rId33"/>
    <p:sldId id="293" r:id="rId34"/>
    <p:sldId id="264" r:id="rId35"/>
    <p:sldId id="299" r:id="rId36"/>
    <p:sldId id="266" r:id="rId37"/>
    <p:sldId id="300" r:id="rId38"/>
    <p:sldId id="301" r:id="rId39"/>
    <p:sldId id="302" r:id="rId40"/>
    <p:sldId id="263" r:id="rId41"/>
    <p:sldId id="303" r:id="rId42"/>
    <p:sldId id="304" r:id="rId43"/>
    <p:sldId id="305" r:id="rId44"/>
    <p:sldId id="261" r:id="rId45"/>
    <p:sldId id="308" r:id="rId46"/>
    <p:sldId id="316" r:id="rId47"/>
    <p:sldId id="318" r:id="rId48"/>
    <p:sldId id="319" r:id="rId49"/>
    <p:sldId id="320" r:id="rId50"/>
    <p:sldId id="321" r:id="rId51"/>
    <p:sldId id="327" r:id="rId52"/>
    <p:sldId id="322" r:id="rId53"/>
    <p:sldId id="324" r:id="rId54"/>
    <p:sldId id="325" r:id="rId55"/>
    <p:sldId id="326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40" r:id="rId69"/>
    <p:sldId id="342" r:id="rId70"/>
    <p:sldId id="343" r:id="rId71"/>
    <p:sldId id="344" r:id="rId72"/>
    <p:sldId id="345" r:id="rId73"/>
    <p:sldId id="34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1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BA7A-F2C7-5D16-C65E-C058A0790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6C9C6-97B9-293F-9FE0-EA5450D54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67C5D-42D6-7CEC-CE7C-D593C767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90B0-BC80-ABDC-4B1F-4AC8424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BD963-4C8E-543B-1009-A937919C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F6A0-61EC-8B47-6F86-0AD660A4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F2540-F803-01D9-E5C9-E6488D525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07A61-7671-43EB-EE04-976CB27B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F2A5D-0D0E-DAAD-0DE3-60987D6D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B550-0FA4-3CFC-8B92-2621EC81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909E-67DB-993B-927C-C20CBC703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5EF9-A028-D4EB-0AFD-79D101D4B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98158-E37A-7E7C-FD4C-D3CFDDB5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0E12-5799-9B3E-4D21-9F1BBC94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9EBA4-E5EE-AC85-D0C4-68C04E78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7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552A-65CF-46E0-48C8-14C86E03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6EC6F-2EB4-8E87-A9A0-A13059A0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20A12-E6B0-F178-F7E9-83AEBFD4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E569-2728-ABCC-54E2-7069C3AF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C905-3F3A-C6AF-0A21-95C4FC54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4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1C18-8048-198D-C670-CB9C926C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C2DE3-2F57-3BB2-EFC8-ECA51DD19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C35AA-D932-3847-1BE4-958099AD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F475-D575-38E5-0257-1EEA4715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04BAE-08B4-20E6-20CE-DF455BA7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BF75-FD33-06BF-DCFA-040E6649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BF8D5-A08D-E9E9-B081-2A06DC244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03E50-8931-5628-B908-52F03FFEE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18546-89CF-7E03-D5F8-82774B2B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9F3D2-CD9B-8E01-4215-9F803279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CE306-0ABE-A1DE-1D5B-C091799E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3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C7F5-323F-021D-8BF3-D3FA8FB2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61586-F5F6-1026-EB94-EEEE3C8D3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0B13-AF52-CB4A-7699-1B443B236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AB9DC-EF2D-0714-5802-88B2D2A45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BF105-3FDE-136B-BE2B-D1F6FCC61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3FD8A-9F0E-0ECF-1A20-C8ECA1FD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2A66B-5BD0-82CA-57FD-220C2299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5E185-6B47-FB99-7801-26AE4D2A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92D4-D196-8954-A8C1-E7A64162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0C306-58CB-638B-7EAA-841CB310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091ED-A754-B632-9E7A-43FC74C7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23974-3284-DB87-723B-707B438A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C1A94-B901-664E-D44B-3FC2889A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5BD20D-E108-1AA0-FA8F-6F7B20AD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B4F3A-3290-6103-2E18-B0F987B7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2A2-2812-759B-0F7F-4D60CF53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D14A7-3245-F672-A62B-1AA760E3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208B3-04EB-F709-EF17-B3E6A9477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9B983-4DFE-A0E5-463F-D472E45F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AD958-0871-21AB-C333-EA2FE4FF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A67AF-F50A-D141-5DB2-4E85105C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55BE-BAAB-8FB3-B23B-E3C2E63C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C0BD2-D297-5220-FB53-7E5DAB952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A6A8E-BD47-4143-0D61-17E9558D3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3707B-FB4D-2E57-6D91-8E8613B7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1D095-DACE-F01F-69D4-C2B6C056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3FAB5-622F-66D2-5640-BA060238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36317-B5EA-4C53-D489-FC3976E9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4DB21-1DEB-839D-B5C9-AA3B3B521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BF5AB-9B40-91D5-54F2-BB68FBA85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47C1-0EDE-45A0-85F1-4EF4F3EDFE7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F4BC0-E0B7-4AD2-58AF-CCADACB1C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8398D-5AEF-61CF-C3B0-10974C0C9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AD4A-2C07-42E5-A772-3D4489644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2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it-rc.pages.oit.duke.edu/rcsupportdocs/help/training/" TargetMode="External"/><Relationship Id="rId2" Type="http://schemas.openxmlformats.org/officeDocument/2006/relationships/hyperlink" Target="https://oit-rc.pages.oit.duke.edu/rcsupportdoc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jakevdp/PythonDataScienceHandbook" TargetMode="External"/><Relationship Id="rId4" Type="http://schemas.openxmlformats.org/officeDocument/2006/relationships/hyperlink" Target="https://r4ds.hadley.nz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-ondemand-01.oit.duke.edu/" TargetMode="External"/><Relationship Id="rId2" Type="http://schemas.openxmlformats.org/officeDocument/2006/relationships/hyperlink" Target="https://oit-rc.pages.oit.duke.edu/rcsupportdocs/OpenOnDemand/RStud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cc-ondemand-01.oit.duke.ed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cc-ondemand-01.oit.duke.edu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oit-rc.pages.oit.duke.edu/rcsupportdocs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rtoolkits.web.duke.edu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oit-rc.pages.oit.duke.edu/rcsupportdocs/help/Phdstudentaccess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cc-ondemand-01.oit.duke.edu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B4A2-3685-58DD-0A34-8CE2F3B97E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Started with R and Python on the DCC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C8BD5-42DE-308C-6C06-2C643B8EAC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Justin Savage</a:t>
            </a:r>
          </a:p>
          <a:p>
            <a:r>
              <a:rPr lang="en-US" dirty="0"/>
              <a:t>Duke Quantitative Living Systems Center</a:t>
            </a:r>
          </a:p>
          <a:p>
            <a:r>
              <a:rPr lang="en-US" dirty="0"/>
              <a:t>1/14/26</a:t>
            </a:r>
          </a:p>
        </p:txBody>
      </p:sp>
    </p:spTree>
    <p:extLst>
      <p:ext uri="{BB962C8B-B14F-4D97-AF65-F5344CB8AC3E}">
        <p14:creationId xmlns:p14="http://schemas.microsoft.com/office/powerpoint/2010/main" val="136164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8ACAA-05CA-59A3-21CC-360DF1480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3543-35C6-6F55-D75F-D949D152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42129-9607-80BA-CAAE-4996C9E34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78" y="2295294"/>
            <a:ext cx="43833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AAE53-536B-A3CA-94A6-EE210744F673}"/>
              </a:ext>
            </a:extLst>
          </p:cNvPr>
          <p:cNvSpPr txBox="1"/>
          <p:nvPr/>
        </p:nvSpPr>
        <p:spPr>
          <a:xfrm>
            <a:off x="1583575" y="1808325"/>
            <a:ext cx="255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 (through Putty)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E2B09-B23E-3255-DC3D-34FFCA832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14" y="2295294"/>
            <a:ext cx="5689686" cy="34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9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AF364-7F9C-9E80-DCBB-D30225F9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4450-73A7-9A7A-9A4B-3ECDE9CA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55DFE4-D4B9-72B7-0E47-CECCD0C68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78" y="2295294"/>
            <a:ext cx="43833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A086F-E4D4-7922-157E-5636AE0700D4}"/>
              </a:ext>
            </a:extLst>
          </p:cNvPr>
          <p:cNvSpPr txBox="1"/>
          <p:nvPr/>
        </p:nvSpPr>
        <p:spPr>
          <a:xfrm>
            <a:off x="1583575" y="1808325"/>
            <a:ext cx="255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 (through Putty)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D1B6B-194E-C2B4-130E-E841E81AC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776" y="1511414"/>
            <a:ext cx="5689686" cy="3451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CCAFB-B452-DAD5-812E-383F5C4AD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776" y="3237055"/>
            <a:ext cx="5752223" cy="3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0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69CD9-3597-21BB-5FF5-2DC3CC1F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83AF-FAD9-F056-F62E-B696AA35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48D018-3B54-2B42-EBF9-4E547648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29" y="1642745"/>
            <a:ext cx="7973542" cy="48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5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7BA2F-0C59-73BD-D1AF-36D23DA8C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6ABC-53B5-4549-9C7F-74CBC08F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an interactive node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B4A77-06AF-1CE6-3C55-185276B97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229" y="1922024"/>
            <a:ext cx="7973542" cy="4818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B4B97-D5F8-EFD9-6FBB-D7DC00FBE777}"/>
              </a:ext>
            </a:extLst>
          </p:cNvPr>
          <p:cNvSpPr txBox="1"/>
          <p:nvPr/>
        </p:nvSpPr>
        <p:spPr>
          <a:xfrm>
            <a:off x="4422371" y="143702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srun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bash -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1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9AEB9-123A-7B29-4EFA-7865F8190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B308-9876-2AAD-2F49-BF39E364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directory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09B385-4606-039A-E9AD-C77A23DD3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318" y="1922024"/>
            <a:ext cx="7959364" cy="4818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3047B-A795-FB7E-2336-2F5EADE14EEF}"/>
              </a:ext>
            </a:extLst>
          </p:cNvPr>
          <p:cNvSpPr txBox="1"/>
          <p:nvPr/>
        </p:nvSpPr>
        <p:spPr>
          <a:xfrm>
            <a:off x="4422371" y="143702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cd /work/&lt;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netid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3875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2EA60-928C-9DBE-1D29-F7FC75349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0BF3-A292-6FAE-5A83-E7D0B1D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available modules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273B1-5044-498E-B9D4-7BE265FDA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318" y="1925506"/>
            <a:ext cx="7959364" cy="4811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B397E-4F0F-21D7-0F23-5A743F0BC200}"/>
              </a:ext>
            </a:extLst>
          </p:cNvPr>
          <p:cNvSpPr txBox="1"/>
          <p:nvPr/>
        </p:nvSpPr>
        <p:spPr>
          <a:xfrm>
            <a:off x="4422371" y="14370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module avail</a:t>
            </a:r>
          </a:p>
        </p:txBody>
      </p:sp>
    </p:spTree>
    <p:extLst>
      <p:ext uri="{BB962C8B-B14F-4D97-AF65-F5344CB8AC3E}">
        <p14:creationId xmlns:p14="http://schemas.microsoft.com/office/powerpoint/2010/main" val="191599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24B4-C0C2-917E-C0EB-82916BC1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F81DA-7D8C-7CAE-355F-6C4AD67C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DCC Modules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E5BDE-6BA9-5346-1C28-1096FE65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318" y="1931804"/>
            <a:ext cx="7959364" cy="4799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EF9FB-9D9E-67D5-53B4-2099432F581F}"/>
              </a:ext>
            </a:extLst>
          </p:cNvPr>
          <p:cNvSpPr txBox="1"/>
          <p:nvPr/>
        </p:nvSpPr>
        <p:spPr>
          <a:xfrm>
            <a:off x="4422371" y="1437024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module load &lt;module-name&gt;</a:t>
            </a:r>
          </a:p>
        </p:txBody>
      </p:sp>
    </p:spTree>
    <p:extLst>
      <p:ext uri="{BB962C8B-B14F-4D97-AF65-F5344CB8AC3E}">
        <p14:creationId xmlns:p14="http://schemas.microsoft.com/office/powerpoint/2010/main" val="1122690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B16A-B254-F428-569D-36EA23C1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DCC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A113-DB05-B785-6ACD-5BEBAE64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Helpful for most software tools</a:t>
            </a:r>
          </a:p>
          <a:p>
            <a:r>
              <a:rPr lang="en-US" dirty="0"/>
              <a:t>Not recommended for tools that require customization </a:t>
            </a:r>
          </a:p>
          <a:p>
            <a:r>
              <a:rPr lang="en-US" dirty="0"/>
              <a:t>You do not have write permission for modules so tools that require writing to their package location will not work</a:t>
            </a:r>
          </a:p>
        </p:txBody>
      </p:sp>
    </p:spTree>
    <p:extLst>
      <p:ext uri="{BB962C8B-B14F-4D97-AF65-F5344CB8AC3E}">
        <p14:creationId xmlns:p14="http://schemas.microsoft.com/office/powerpoint/2010/main" val="2137123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DA0F-6EAD-B849-FC8B-759E9BE2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0A33-21E6-0271-3F67-901CBB37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DCC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786C-9BD6-13F0-B602-02B51021F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Helpful for most software tools</a:t>
            </a:r>
          </a:p>
          <a:p>
            <a:r>
              <a:rPr lang="en-US" dirty="0"/>
              <a:t>Not recommended for tools that require customization </a:t>
            </a:r>
          </a:p>
          <a:p>
            <a:r>
              <a:rPr lang="en-US" dirty="0"/>
              <a:t>You do not have write permission for modules so tools that require writing to their package location will not work</a:t>
            </a:r>
          </a:p>
          <a:p>
            <a:endParaRPr lang="en-US" dirty="0"/>
          </a:p>
          <a:p>
            <a:r>
              <a:rPr lang="en-US" dirty="0"/>
              <a:t>We can overcome this limitation for R and Python</a:t>
            </a:r>
          </a:p>
        </p:txBody>
      </p:sp>
    </p:spTree>
    <p:extLst>
      <p:ext uri="{BB962C8B-B14F-4D97-AF65-F5344CB8AC3E}">
        <p14:creationId xmlns:p14="http://schemas.microsoft.com/office/powerpoint/2010/main" val="78953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1B100-853C-9152-10D3-CE379D4F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personal package library for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F64A4-071D-450D-9446-E0A841D36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you to load R from the modules but access your own R packages installed in your DCC space</a:t>
            </a:r>
          </a:p>
          <a:p>
            <a:r>
              <a:rPr lang="en-US" dirty="0"/>
              <a:t>Should be located in a folder that won’t be deleted (group or </a:t>
            </a:r>
            <a:r>
              <a:rPr lang="en-US" dirty="0" err="1"/>
              <a:t>dctrl</a:t>
            </a:r>
            <a:r>
              <a:rPr lang="en-US" dirty="0"/>
              <a:t>)</a:t>
            </a:r>
          </a:p>
          <a:p>
            <a:r>
              <a:rPr lang="en-US" dirty="0"/>
              <a:t>Can be put into work, but then you may need to repeat setup often</a:t>
            </a:r>
          </a:p>
        </p:txBody>
      </p:sp>
    </p:spTree>
    <p:extLst>
      <p:ext uri="{BB962C8B-B14F-4D97-AF65-F5344CB8AC3E}">
        <p14:creationId xmlns:p14="http://schemas.microsoft.com/office/powerpoint/2010/main" val="218099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571F-9864-4456-4512-DB7EDEFB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F5A1-00C1-14EE-0E13-247FE5DD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Duke Computer Cluster Basics</a:t>
            </a:r>
          </a:p>
          <a:p>
            <a:r>
              <a:rPr lang="en-US" dirty="0"/>
              <a:t>Making a custom R package library on the DCC</a:t>
            </a:r>
          </a:p>
          <a:p>
            <a:r>
              <a:rPr lang="en-US" dirty="0"/>
              <a:t>Running basic R code on the DCC</a:t>
            </a:r>
          </a:p>
          <a:p>
            <a:r>
              <a:rPr lang="en-US" dirty="0"/>
              <a:t>Interactive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  <a:p>
            <a:r>
              <a:rPr lang="en-US" dirty="0"/>
              <a:t>Custom Python package management using </a:t>
            </a:r>
            <a:r>
              <a:rPr lang="en-US" dirty="0" err="1"/>
              <a:t>miniconda</a:t>
            </a:r>
            <a:endParaRPr lang="en-US" dirty="0"/>
          </a:p>
          <a:p>
            <a:r>
              <a:rPr lang="en-US" dirty="0"/>
              <a:t>Running basic Python code on the DCC</a:t>
            </a:r>
          </a:p>
          <a:p>
            <a:r>
              <a:rPr lang="en-US" dirty="0"/>
              <a:t>Interactive </a:t>
            </a:r>
            <a:r>
              <a:rPr lang="en-US" dirty="0" err="1"/>
              <a:t>Jupyter</a:t>
            </a:r>
            <a:r>
              <a:rPr lang="en-US" dirty="0"/>
              <a:t> Notebooks through OnDemand</a:t>
            </a:r>
          </a:p>
        </p:txBody>
      </p:sp>
    </p:spTree>
    <p:extLst>
      <p:ext uri="{BB962C8B-B14F-4D97-AF65-F5344CB8AC3E}">
        <p14:creationId xmlns:p14="http://schemas.microsoft.com/office/powerpoint/2010/main" val="156265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56A5-390C-F620-EFF7-CEC465A35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70C9-599A-C8CC-2CAC-6D5417B3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personal package library for 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801F6-1FA4-2CE7-95CA-0FA56536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353" y="1931804"/>
            <a:ext cx="7897294" cy="4799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B7954-9D42-6A80-054E-BEE6BAB8FC3C}"/>
              </a:ext>
            </a:extLst>
          </p:cNvPr>
          <p:cNvSpPr txBox="1"/>
          <p:nvPr/>
        </p:nvSpPr>
        <p:spPr>
          <a:xfrm>
            <a:off x="4422371" y="1437024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r_lib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89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1E530-A5FA-3A5D-DF4C-5A51513D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61A2-4705-4BAF-77DB-8775A3CA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R to look in your library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01CAF-A5DE-436B-2230-17C7C092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353" y="1959466"/>
            <a:ext cx="7897294" cy="4743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85A82D-67B3-A2C8-D0B3-98D9827B503D}"/>
              </a:ext>
            </a:extLst>
          </p:cNvPr>
          <p:cNvSpPr txBox="1"/>
          <p:nvPr/>
        </p:nvSpPr>
        <p:spPr>
          <a:xfrm>
            <a:off x="4422371" y="14370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cd ~</a:t>
            </a:r>
          </a:p>
        </p:txBody>
      </p:sp>
    </p:spTree>
    <p:extLst>
      <p:ext uri="{BB962C8B-B14F-4D97-AF65-F5344CB8AC3E}">
        <p14:creationId xmlns:p14="http://schemas.microsoft.com/office/powerpoint/2010/main" val="261915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58787-71D1-167E-2FCF-35009435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A049-3FF5-14F0-51DA-434EB44E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R to look in your library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6BE90-31A3-4EED-56BB-2AD2EECC9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550" y="1959466"/>
            <a:ext cx="7750900" cy="4743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8C4FF-D22F-20F5-346E-2BF718450769}"/>
              </a:ext>
            </a:extLst>
          </p:cNvPr>
          <p:cNvSpPr txBox="1"/>
          <p:nvPr/>
        </p:nvSpPr>
        <p:spPr>
          <a:xfrm>
            <a:off x="4422371" y="14370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vi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Rprofile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58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9058C-AC15-EBDD-F417-658B6A16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9495-2A0B-3BDB-C8BD-B1830728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R to look in your library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2AA1E-ADDF-D3E0-4979-C7A2D91C5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550" y="2008162"/>
            <a:ext cx="7750900" cy="4646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2FA16C-E6F4-3886-E8FE-FFF131CF8F0E}"/>
              </a:ext>
            </a:extLst>
          </p:cNvPr>
          <p:cNvSpPr txBox="1"/>
          <p:nvPr/>
        </p:nvSpPr>
        <p:spPr>
          <a:xfrm>
            <a:off x="4422371" y="14370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vi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Rprofile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83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8504A-FCE6-51A2-B25B-47638B43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8E5E-B7AD-D562-31E3-6545EC12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R to look in your library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972941-933A-C263-AC76-122E5EB8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1. Get the current R version (e.g., "4.4")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r_version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&lt;- paste0(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R.version$major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".",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R.version$minor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2. Construct the full, specific library path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custom_lib_path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&lt;- paste0("/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dctrl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/&lt;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netID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r_lib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/",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r_version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3. Add the constructed path to the beginning of the search list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libPaths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(c(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custom_lib_path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libPaths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()))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57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4EF83-0CCA-B267-8815-44F4A6E46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3DB0B-86B7-22F9-19D8-183C001A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console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3C3E3-DC67-14DB-DA12-D370721B5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551" y="2008162"/>
            <a:ext cx="7750898" cy="4646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436390-1EFA-79CB-A9E6-DADC28BCB51B}"/>
              </a:ext>
            </a:extLst>
          </p:cNvPr>
          <p:cNvSpPr txBox="1"/>
          <p:nvPr/>
        </p:nvSpPr>
        <p:spPr>
          <a:xfrm>
            <a:off x="4422371" y="1437024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module load R/4.3.1-rhel8</a:t>
            </a:r>
          </a:p>
        </p:txBody>
      </p:sp>
    </p:spTree>
    <p:extLst>
      <p:ext uri="{BB962C8B-B14F-4D97-AF65-F5344CB8AC3E}">
        <p14:creationId xmlns:p14="http://schemas.microsoft.com/office/powerpoint/2010/main" val="285192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C577-AB8F-E462-C61E-42792176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8D80-4D6B-CCF5-641E-B12F9FF4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console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9B3B46-9267-B123-E3E8-12D2CF184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573" y="2008162"/>
            <a:ext cx="7682853" cy="4646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EF111-9796-D995-472E-497ACEBDC4DA}"/>
              </a:ext>
            </a:extLst>
          </p:cNvPr>
          <p:cNvSpPr txBox="1"/>
          <p:nvPr/>
        </p:nvSpPr>
        <p:spPr>
          <a:xfrm>
            <a:off x="4422371" y="14370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7269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3620-B0DA-B287-2248-9976ED27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5B14-54E6-BCCE-ED1B-A1ED5F23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console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88E698-3E69-DA90-72E2-704DDF92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790" y="2008162"/>
            <a:ext cx="7600419" cy="46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25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F897D-F86E-FD35-12E3-FE672E0CE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DA15-32FC-1D80-D607-8CFCDB0F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console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A258A7-7C57-9FA8-B529-47CB5EB2B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790" y="2015412"/>
            <a:ext cx="7600419" cy="46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5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0D942-3291-3626-73D0-55E52DC68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33AF-CBAA-7A3E-FEDB-F557B1D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R packages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602B39-DAA4-B03E-83D4-C30AE74FF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704" y="2015412"/>
            <a:ext cx="7520590" cy="46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1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E2EB-C921-5522-D465-29366F06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DCC, R, and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0A50-54A9-FDF8-8F89-329D909AB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DCC</a:t>
            </a:r>
          </a:p>
          <a:p>
            <a:pPr lvl="1"/>
            <a:r>
              <a:rPr lang="en-US" dirty="0">
                <a:hlinkClick r:id="rId2"/>
              </a:rPr>
              <a:t>https://oit-rc.pages.oit.duke.edu/rcsupportdocs/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https://oit-rc.pages.oit.duke.edu/rcsupportdocs/help/training/</a:t>
            </a:r>
            <a:r>
              <a:rPr lang="en-US" dirty="0"/>
              <a:t> </a:t>
            </a:r>
          </a:p>
          <a:p>
            <a:r>
              <a:rPr lang="en-US" dirty="0"/>
              <a:t>R</a:t>
            </a:r>
          </a:p>
          <a:p>
            <a:pPr lvl="1"/>
            <a:r>
              <a:rPr lang="en-US" dirty="0">
                <a:hlinkClick r:id="rId4"/>
              </a:rPr>
              <a:t>https://r4ds.hadley.nz/</a:t>
            </a:r>
            <a:r>
              <a:rPr lang="en-US" dirty="0"/>
              <a:t> </a:t>
            </a:r>
          </a:p>
          <a:p>
            <a:r>
              <a:rPr lang="en-US" dirty="0"/>
              <a:t>Python</a:t>
            </a:r>
          </a:p>
          <a:p>
            <a:pPr lvl="1"/>
            <a:r>
              <a:rPr lang="en-US" dirty="0">
                <a:hlinkClick r:id="rId5"/>
              </a:rPr>
              <a:t>https://github.com/jakevdp/PythonDataScienceHandbook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46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1BCCC-1DAA-32D4-B93B-5EE093F86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1B10-A16B-03BD-DAE4-FD6F0140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R to look in your library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0ACBB0-1F1E-57B6-B866-2157AC71C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BiocManager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::install("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GeneOverlap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Bioconductor version 3.17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BiocManager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1.30.22), R 4.3.1 (2023-06-16)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 package(s) '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GeneOverlap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Warning in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install.packages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(...) 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'lib = "/admin/apps/rhel8/R-4.3.1/lib64/R/library"' is not writable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Would you like to use a personal library instead? (yes/No/cancel) yes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Would you like to create a personal library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‘/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dctrl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/js664/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r_lib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/4.3’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to install packages into? (yes/No/cancel) yes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trying URL 'https://bioconductor.org/packages/3.17/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bioc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contrib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/GeneOverlap_1.36.0.tar.gz'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23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B0019-8C31-3BFB-A13B-F057DD8C1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5A53-EC75-9B94-FD41-457442FC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 packages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0E6CE-D450-DB1E-5E02-24E6EB622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704" y="2042965"/>
            <a:ext cx="7520590" cy="45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12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F312-8F3B-1120-7C62-F43C7E6F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2C1E-F501-0824-88FB-FCC0C641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 packages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09720-AD29-8F43-9B31-9586301DF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704" y="2046887"/>
            <a:ext cx="7520590" cy="45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7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6E02C-6A9C-03F6-4E5F-034CCCD5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53F8-9A9A-467F-26A0-3193AC52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R console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88F3A-15E0-CB50-3A1F-B8E31CEC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859" y="2008162"/>
            <a:ext cx="7586280" cy="4646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25E16-668D-F0E3-5DE9-86FC62543150}"/>
              </a:ext>
            </a:extLst>
          </p:cNvPr>
          <p:cNvSpPr txBox="1"/>
          <p:nvPr/>
        </p:nvSpPr>
        <p:spPr>
          <a:xfrm>
            <a:off x="4422371" y="14370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quit()</a:t>
            </a:r>
          </a:p>
        </p:txBody>
      </p:sp>
    </p:spTree>
    <p:extLst>
      <p:ext uri="{BB962C8B-B14F-4D97-AF65-F5344CB8AC3E}">
        <p14:creationId xmlns:p14="http://schemas.microsoft.com/office/powerpoint/2010/main" val="689244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76C6-3303-967D-F72E-39509788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scripts in the command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32EE0-AF95-643A-B261-5C5A76E4A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 R code as </a:t>
            </a:r>
            <a:r>
              <a:rPr lang="en-US" dirty="0" err="1"/>
              <a:t>my_r_script.R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74661-3F90-8EA2-6350-28F0491A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5" y="2802371"/>
            <a:ext cx="9692640" cy="37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51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3397-D43B-98F9-DDB3-3BE2DD73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BBF9-7D63-80E2-9F35-A758A7CE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R scripts in the command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B9595-6671-D186-B7DB-5B930B24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859" y="2034716"/>
            <a:ext cx="7586280" cy="4593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4790D-011B-8F5C-2845-FF66F4445294}"/>
              </a:ext>
            </a:extLst>
          </p:cNvPr>
          <p:cNvSpPr txBox="1"/>
          <p:nvPr/>
        </p:nvSpPr>
        <p:spPr>
          <a:xfrm>
            <a:off x="4422371" y="1437024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Rscript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my_r_script.R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9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2FCA-4504-2EFE-C70C-E6785581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9BD22-79B9-61C4-E9DD-4AF1221D5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https://oit-rc.pages.oit.duke.edu/rcsupportdocs/OpenOnDemand/RStudio/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dcc-ondemand-01.oit.duke.edu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33C28-5011-9FA2-8D68-5840EB96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" y="3037961"/>
            <a:ext cx="12192000" cy="39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5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02424-9EA2-EFC6-34F7-268EC56F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070D-4EEF-4DB1-CFFB-756D7311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30F1-EF70-E7A4-7DE6-701C8D5D1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dcc-ondemand-01.oit.duke.edu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655F4-1613-81D2-EAB3-29EC84ED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1" y="2485881"/>
            <a:ext cx="11714018" cy="37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4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502E9-E229-2BE2-F11D-71B9D4A7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7B0F-1213-C87B-E968-C5E171FED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D4651-3013-3451-694B-B513AA645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dcc-ondemand-01.oit.duke.edu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25020-6141-747F-7002-C8B0F237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1" y="2485881"/>
            <a:ext cx="11714018" cy="37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061F-D56B-872D-B1D3-01D82AD6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CE0C-CE7E-7A72-F018-18C2C3AA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7AC91-84CE-B30A-6DE3-E9389506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36AD7-BAB1-85E3-9D96-7D6654178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4" y="1532746"/>
            <a:ext cx="5286181" cy="5167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631C9-FFEB-C3B9-0029-53B64955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76" y="1532746"/>
            <a:ext cx="4713098" cy="51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A555-04AC-78A9-179F-9CB1A547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access to the DCC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B260-4AD6-1AB5-2A87-7FB819714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https://oit-rc.pages.oit.duke.edu/rcsupportdocs/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D2556-DE5C-EA17-F15A-160964CC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56" y="2464438"/>
            <a:ext cx="4812688" cy="41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1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ABE8-311E-19D7-8025-E64D2DA44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43ED-3C91-CD21-487B-37430078B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0AD2D-4D1F-97EE-3ACE-F0521E970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CDB6C-7FFC-9DA5-E7BB-6ECD6B06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29" y="1459947"/>
            <a:ext cx="8897342" cy="53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6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8E8F7-F15A-620A-402E-E1B24A2A7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EBFD-A018-51F6-4F3C-9BC09B93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Rstudio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1EA6B-0150-538F-3A4B-939995247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F1ECE-E79D-D7AE-2876-D7F8B30E3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268" y="1459947"/>
            <a:ext cx="8781464" cy="53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24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97974-6773-CE24-C7EB-70E73062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A9A147-D9A0-259D-B61E-73DA71B8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20D20-C33C-D46C-C71C-A19DEF21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63F0C-BA4A-A2FC-B06B-FB1896172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284" b="40968"/>
          <a:stretch>
            <a:fillRect/>
          </a:stretch>
        </p:blipFill>
        <p:spPr>
          <a:xfrm>
            <a:off x="1883943" y="1608083"/>
            <a:ext cx="8424113" cy="5111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6CBBE-697C-9DC7-BE80-3029EAE8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Remind OnDemand RStudio of your </a:t>
            </a:r>
            <a:r>
              <a:rPr lang="en-US" dirty="0" err="1"/>
              <a:t>r_lib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0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EBF4-FD2D-7581-F2D2-17DE7907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196B4-F69E-425D-2F6B-1AE33B4A1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Anaconda is a package manager for Python</a:t>
            </a:r>
          </a:p>
          <a:p>
            <a:r>
              <a:rPr lang="en-US" dirty="0"/>
              <a:t>Allows for creation of self-contained virtual environments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08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E5E3-0F6F-24C8-6824-BA111BE6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391F-9DE4-BFA6-B994-0B0000C1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C15F-F152-1BDD-1821-61849EF18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Anaconda is a package manager for Python</a:t>
            </a:r>
          </a:p>
          <a:p>
            <a:r>
              <a:rPr lang="en-US" dirty="0"/>
              <a:t>Allows for creation of self-contained virtual environments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59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BCF6-D956-92CC-1291-D531DA600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24A4-7B62-E54F-4A26-F3CC86DE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BA289-641A-C035-2F5F-D362C049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859" y="2039843"/>
            <a:ext cx="7586280" cy="4583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8C590D-8A2C-D640-68E9-61A12CB77C0E}"/>
              </a:ext>
            </a:extLst>
          </p:cNvPr>
          <p:cNvSpPr txBox="1"/>
          <p:nvPr/>
        </p:nvSpPr>
        <p:spPr>
          <a:xfrm>
            <a:off x="4422371" y="14370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module avail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3C6E8-1205-0492-404F-8ACDA9096BE5}"/>
              </a:ext>
            </a:extLst>
          </p:cNvPr>
          <p:cNvSpPr/>
          <p:nvPr/>
        </p:nvSpPr>
        <p:spPr>
          <a:xfrm>
            <a:off x="2081048" y="4311868"/>
            <a:ext cx="1954924" cy="874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29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2C4E-2A8B-5C9C-E7BB-C97B10256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2FE4-7076-795A-19F9-C7B826E6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566829-44F7-4305-3D1A-5C0CBEE9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859" y="2047960"/>
            <a:ext cx="7586280" cy="4566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95E7B-E00F-D057-1B89-94A8DE5F380D}"/>
              </a:ext>
            </a:extLst>
          </p:cNvPr>
          <p:cNvSpPr txBox="1"/>
          <p:nvPr/>
        </p:nvSpPr>
        <p:spPr>
          <a:xfrm>
            <a:off x="4422371" y="143702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module load Anaconda</a:t>
            </a:r>
          </a:p>
        </p:txBody>
      </p:sp>
    </p:spTree>
    <p:extLst>
      <p:ext uri="{BB962C8B-B14F-4D97-AF65-F5344CB8AC3E}">
        <p14:creationId xmlns:p14="http://schemas.microsoft.com/office/powerpoint/2010/main" val="2096467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14620-126E-0590-9A7D-6140A8D65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26BB-7CEC-8A6A-197B-304E750E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A59946-4E08-6ABF-DA85-0E16238C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2859" y="2053371"/>
            <a:ext cx="7586280" cy="4556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6A6508-B678-DA8F-5127-44E932DF052F}"/>
              </a:ext>
            </a:extLst>
          </p:cNvPr>
          <p:cNvSpPr txBox="1"/>
          <p:nvPr/>
        </p:nvSpPr>
        <p:spPr>
          <a:xfrm>
            <a:off x="4422371" y="143702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conda_envs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09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71F41-05C4-1A8D-695B-2BDEBAF9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A44C-E89E-E65A-A66E-58D3B9D4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197534-424E-359C-8188-E04B1A434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37" y="2053371"/>
            <a:ext cx="7510523" cy="4556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0B074-E892-D710-C18A-A0F3D4AF7B23}"/>
              </a:ext>
            </a:extLst>
          </p:cNvPr>
          <p:cNvSpPr txBox="1"/>
          <p:nvPr/>
        </p:nvSpPr>
        <p:spPr>
          <a:xfrm>
            <a:off x="4501199" y="1287251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cd ~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vi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condarc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3A395-4280-C43C-18D4-CB143BA4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334A4-A7A6-626E-C3A5-4A1FA9E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access to the DCC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56977-7387-DE47-5BB6-C5CCB5EBA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https://rtoolkits.web.duke.edu/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CE39B-6D62-528F-E76B-925B77B1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915" y="2573771"/>
            <a:ext cx="9680171" cy="408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0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D72F8-2B3F-A5EB-D4B2-F4200572F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D8F2-89E0-4E5B-6137-6D680304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263CC-1C50-298C-D503-62D6D56A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045" y="1434663"/>
            <a:ext cx="8511292" cy="52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98B0D-ED03-6BB8-7266-A43A02380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F5CF-385E-C437-605C-4D33F13A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93A706-3173-6150-A39D-B2C7858D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269" y="2056649"/>
            <a:ext cx="7439458" cy="4549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9E2D3-6903-0921-8C53-22B1948A0D72}"/>
              </a:ext>
            </a:extLst>
          </p:cNvPr>
          <p:cNvSpPr txBox="1"/>
          <p:nvPr/>
        </p:nvSpPr>
        <p:spPr>
          <a:xfrm>
            <a:off x="3522216" y="1504337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create –n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qls_test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python=3.10</a:t>
            </a:r>
          </a:p>
        </p:txBody>
      </p:sp>
    </p:spTree>
    <p:extLst>
      <p:ext uri="{BB962C8B-B14F-4D97-AF65-F5344CB8AC3E}">
        <p14:creationId xmlns:p14="http://schemas.microsoft.com/office/powerpoint/2010/main" val="3518574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E3EC9-8481-F7C9-3FAE-79467979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0C1A-5A77-AEBC-7A2C-049BCEF1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6E7325-CB1F-6515-4DCA-E4963193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439" y="2056649"/>
            <a:ext cx="7475118" cy="4549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008C9-99AF-FC2B-46B3-652F28A195F4}"/>
              </a:ext>
            </a:extLst>
          </p:cNvPr>
          <p:cNvSpPr txBox="1"/>
          <p:nvPr/>
        </p:nvSpPr>
        <p:spPr>
          <a:xfrm>
            <a:off x="4422371" y="143702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Proceed ([y]/n)?</a:t>
            </a:r>
          </a:p>
        </p:txBody>
      </p:sp>
    </p:spTree>
    <p:extLst>
      <p:ext uri="{BB962C8B-B14F-4D97-AF65-F5344CB8AC3E}">
        <p14:creationId xmlns:p14="http://schemas.microsoft.com/office/powerpoint/2010/main" val="4284252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82083-5752-7B9B-0BCE-69E6F2CE0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1F32-BAFA-EB77-4C94-89E57D2B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9C8C7-0653-0AA7-018D-C3A084BE5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554" y="2056649"/>
            <a:ext cx="7408887" cy="4549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A64494-0A06-9453-996F-8B6121A9E04E}"/>
              </a:ext>
            </a:extLst>
          </p:cNvPr>
          <p:cNvSpPr txBox="1"/>
          <p:nvPr/>
        </p:nvSpPr>
        <p:spPr>
          <a:xfrm>
            <a:off x="4422371" y="143702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Proceed ([y]/n)? y</a:t>
            </a:r>
          </a:p>
        </p:txBody>
      </p:sp>
    </p:spTree>
    <p:extLst>
      <p:ext uri="{BB962C8B-B14F-4D97-AF65-F5344CB8AC3E}">
        <p14:creationId xmlns:p14="http://schemas.microsoft.com/office/powerpoint/2010/main" val="3488640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8D5C3-DC13-09E5-7013-101D084EC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915F-31C1-ACED-7833-4704FD0E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A15980-08CE-64E4-74DA-A1F34463F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554" y="2088420"/>
            <a:ext cx="7408887" cy="4485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D0E83B-7290-D0A2-F234-FC4C9684C015}"/>
              </a:ext>
            </a:extLst>
          </p:cNvPr>
          <p:cNvSpPr txBox="1"/>
          <p:nvPr/>
        </p:nvSpPr>
        <p:spPr>
          <a:xfrm>
            <a:off x="4422371" y="1437024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activate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qls_test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46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DE7FE-940A-60C3-8CB9-E7739DA6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B0A6-1298-6096-0D20-4AB24CEC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59EC9-4122-1EF9-6890-0522BC1C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215" y="2088420"/>
            <a:ext cx="7323564" cy="4485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1CBF4-394A-B154-E454-699F363668DB}"/>
              </a:ext>
            </a:extLst>
          </p:cNvPr>
          <p:cNvSpPr txBox="1"/>
          <p:nvPr/>
        </p:nvSpPr>
        <p:spPr>
          <a:xfrm>
            <a:off x="4422371" y="1437024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activate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qls_test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94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CA84-00FC-C4D4-E0CC-1D52AB5A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E4DC-C4CC-CDCE-FB47-98F7ADF2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8976AA-2CB7-B785-E520-B2AD73DA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218" y="2102372"/>
            <a:ext cx="7323564" cy="4458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944E6-16CB-1BE6-29F6-F6414E703A75}"/>
              </a:ext>
            </a:extLst>
          </p:cNvPr>
          <p:cNvSpPr txBox="1"/>
          <p:nvPr/>
        </p:nvSpPr>
        <p:spPr>
          <a:xfrm>
            <a:off x="4422371" y="14370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200238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6AC3-4142-9396-64DD-B6E3F5BC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24DF-F32B-18AE-8FD9-DA0A0485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A031C-3A21-140F-F620-A625915E7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4187" y="2102372"/>
            <a:ext cx="7243625" cy="4458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77C4B-BC25-3F19-9FB0-D92D4F3CAE0F}"/>
              </a:ext>
            </a:extLst>
          </p:cNvPr>
          <p:cNvSpPr txBox="1"/>
          <p:nvPr/>
        </p:nvSpPr>
        <p:spPr>
          <a:xfrm>
            <a:off x="4422371" y="14370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3987328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FEB2-A67D-3708-EA4D-B466AA1A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54EB-971F-72B2-9FCF-58EAFD07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403B06-AB16-F5A9-491F-1F469562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4187" y="2149679"/>
            <a:ext cx="7243625" cy="4363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B3F1D-990B-6AF1-73A8-45381D191E38}"/>
              </a:ext>
            </a:extLst>
          </p:cNvPr>
          <p:cNvSpPr txBox="1"/>
          <p:nvPr/>
        </p:nvSpPr>
        <p:spPr>
          <a:xfrm>
            <a:off x="4422371" y="1437024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&gt;&gt;&gt;import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</p:txBody>
      </p:sp>
    </p:spTree>
    <p:extLst>
      <p:ext uri="{BB962C8B-B14F-4D97-AF65-F5344CB8AC3E}">
        <p14:creationId xmlns:p14="http://schemas.microsoft.com/office/powerpoint/2010/main" val="3378426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BCC1E-989D-1A9F-FAD2-FFE2B59F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33DB-F3C5-8651-172B-C6CB8B64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234395-99C5-7BE5-29B6-499C3C9E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826" y="2149679"/>
            <a:ext cx="7196347" cy="4363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BB043-C59C-97C1-4283-556B8F858235}"/>
              </a:ext>
            </a:extLst>
          </p:cNvPr>
          <p:cNvSpPr txBox="1"/>
          <p:nvPr/>
        </p:nvSpPr>
        <p:spPr>
          <a:xfrm>
            <a:off x="4422371" y="143702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&gt;&gt;&gt;exit()</a:t>
            </a:r>
          </a:p>
        </p:txBody>
      </p:sp>
    </p:spTree>
    <p:extLst>
      <p:ext uri="{BB962C8B-B14F-4D97-AF65-F5344CB8AC3E}">
        <p14:creationId xmlns:p14="http://schemas.microsoft.com/office/powerpoint/2010/main" val="392261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9EF59-2378-7A9E-4FD3-4DFA23F8F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78B8-DDD8-E594-BE0E-500E20DF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access to the DCC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7BF8-162A-8EFD-2FE0-FE9BA583D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https://oit-rc.pages.oit.duke.edu/rcsupportdocs/help/Phdstudentaccess/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57409-CC65-AEE5-8D70-D285AFFC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39" y="2888421"/>
            <a:ext cx="10600923" cy="32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47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10339-5376-DAFC-F85C-3B0B4D31C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0561-C972-1317-0323-CC788542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A4090-B729-DA65-75DF-A26BA9B7F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467" y="2149679"/>
            <a:ext cx="7129065" cy="4363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1136D-A645-74A8-0991-3750ED8931BF}"/>
              </a:ext>
            </a:extLst>
          </p:cNvPr>
          <p:cNvSpPr txBox="1"/>
          <p:nvPr/>
        </p:nvSpPr>
        <p:spPr>
          <a:xfrm>
            <a:off x="4422371" y="1437024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95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11990-B950-FAAE-44BD-8CF37C553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E394-299F-CE0A-F86B-CE03A803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AE9F5-89A2-B37A-B041-C57E508FE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467" y="2162103"/>
            <a:ext cx="7129065" cy="4338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B13BE-9E13-1FC1-D812-5871E756B261}"/>
              </a:ext>
            </a:extLst>
          </p:cNvPr>
          <p:cNvSpPr txBox="1"/>
          <p:nvPr/>
        </p:nvSpPr>
        <p:spPr>
          <a:xfrm>
            <a:off x="4422371" y="1437024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&gt;&gt;&gt;import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</p:txBody>
      </p:sp>
    </p:spTree>
    <p:extLst>
      <p:ext uri="{BB962C8B-B14F-4D97-AF65-F5344CB8AC3E}">
        <p14:creationId xmlns:p14="http://schemas.microsoft.com/office/powerpoint/2010/main" val="704061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B7135-C192-6547-BA34-2912FBAE4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3876-FA02-3612-F38D-06A5C31B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python environments with Anaconda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ED65A-7231-8E6E-D09D-D4A9EB09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467" y="2172401"/>
            <a:ext cx="7129065" cy="4318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09C31-CC3B-2203-8BE8-C197BF7C4B26}"/>
              </a:ext>
            </a:extLst>
          </p:cNvPr>
          <p:cNvSpPr txBox="1"/>
          <p:nvPr/>
        </p:nvSpPr>
        <p:spPr>
          <a:xfrm>
            <a:off x="4422371" y="143702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python script.py</a:t>
            </a:r>
          </a:p>
        </p:txBody>
      </p:sp>
    </p:spTree>
    <p:extLst>
      <p:ext uri="{BB962C8B-B14F-4D97-AF65-F5344CB8AC3E}">
        <p14:creationId xmlns:p14="http://schemas.microsoft.com/office/powerpoint/2010/main" val="3247618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18F0-1A43-9BA8-B7FE-667F53F25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C052-0F76-2FEA-8D4C-0F923096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52F23-B6F2-1D85-DDD1-E4B312AFA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291" y="2163856"/>
            <a:ext cx="7782440" cy="4329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D1134-1DC7-8DB4-8765-8CF2DAE6968B}"/>
              </a:ext>
            </a:extLst>
          </p:cNvPr>
          <p:cNvSpPr txBox="1"/>
          <p:nvPr/>
        </p:nvSpPr>
        <p:spPr>
          <a:xfrm>
            <a:off x="4422371" y="1437024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ipykernel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62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DF56-6FFE-34EE-104B-9F76778A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DE70-B60D-2A3D-C78E-6B94C3E8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5C6416-56FE-5E14-0EEF-B0EF42CA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291" y="2175648"/>
            <a:ext cx="7782440" cy="4305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B44E1-417C-3496-9827-25A76C7CB34F}"/>
              </a:ext>
            </a:extLst>
          </p:cNvPr>
          <p:cNvSpPr txBox="1"/>
          <p:nvPr/>
        </p:nvSpPr>
        <p:spPr>
          <a:xfrm>
            <a:off x="930309" y="1437024"/>
            <a:ext cx="106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python -m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ipykernel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install --user --name=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qls_test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--display-name "QLS Test"</a:t>
            </a:r>
          </a:p>
        </p:txBody>
      </p:sp>
    </p:spTree>
    <p:extLst>
      <p:ext uri="{BB962C8B-B14F-4D97-AF65-F5344CB8AC3E}">
        <p14:creationId xmlns:p14="http://schemas.microsoft.com/office/powerpoint/2010/main" val="2484310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0F00-48F0-7D1E-FD0B-E2E3FED8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50F3-8E07-2880-AE58-54713884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4AC16-F966-4B15-CE7B-6ACC5FDB0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dcc-ondemand-01.oit.duke.edu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97B30-508C-D585-4D9F-7482FD3B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1" y="2485881"/>
            <a:ext cx="11714018" cy="37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44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2283E-5743-B507-B6BD-D72A8BE6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346D-7664-E197-138F-5C16446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84E0A-D43B-57BF-3895-7EEFBDECB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47E43-2856-FCE3-811F-1177951E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36" y="1417638"/>
            <a:ext cx="3468828" cy="5167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87C15-DCD0-A629-1F48-5D54E58AD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3765509" cy="45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13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339D6-A6E9-518A-7258-A164B0A3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F356-A3D6-DF84-27AD-D98DC315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BDD3E-97CE-1E50-37DE-4B2465D4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76" y="1624138"/>
            <a:ext cx="9396248" cy="46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0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EB711-5A5C-2B0B-6104-ECF56C6F1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31BB-62EC-E161-77C9-7A790206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Jupyter</a:t>
            </a:r>
            <a:r>
              <a:rPr lang="en-US" dirty="0"/>
              <a:t> through OnDemand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857E6-FEED-567F-D2C2-D1F69CC9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876" y="1642082"/>
            <a:ext cx="9396248" cy="4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42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4A8B7-650B-E10F-21E7-2023EF71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AF199-7C50-25FC-EAF8-18D1A9408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0"/>
            <a:ext cx="12191998" cy="6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F6990-14A0-6A90-DC35-2C288CED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D85CB-A264-FC53-D4C7-DCDD97E0B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78" y="2295294"/>
            <a:ext cx="43833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B971C-BE14-5C93-9908-98FEB1A9FCFD}"/>
              </a:ext>
            </a:extLst>
          </p:cNvPr>
          <p:cNvSpPr txBox="1"/>
          <p:nvPr/>
        </p:nvSpPr>
        <p:spPr>
          <a:xfrm>
            <a:off x="1583575" y="1808325"/>
            <a:ext cx="255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 (through Putty)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E4322-3C07-E5C9-3D44-D12EA5E50609}"/>
              </a:ext>
            </a:extLst>
          </p:cNvPr>
          <p:cNvSpPr txBox="1"/>
          <p:nvPr/>
        </p:nvSpPr>
        <p:spPr>
          <a:xfrm>
            <a:off x="7222375" y="1531326"/>
            <a:ext cx="3550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 run the following in terminal: </a:t>
            </a:r>
          </a:p>
          <a:p>
            <a:r>
              <a:rPr lang="en-US" dirty="0"/>
              <a:t>ssh &lt;</a:t>
            </a:r>
            <a:r>
              <a:rPr lang="en-US" dirty="0" err="1"/>
              <a:t>netid</a:t>
            </a:r>
            <a:r>
              <a:rPr lang="en-US" dirty="0"/>
              <a:t>&gt;@dcc-login.oit.duke.edu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DBD94-139C-1E11-8146-96B295B2A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7701" r="4074" b="26667"/>
          <a:stretch>
            <a:fillRect/>
          </a:stretch>
        </p:blipFill>
        <p:spPr>
          <a:xfrm>
            <a:off x="5746531" y="2537141"/>
            <a:ext cx="6048186" cy="39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7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8E57C-FB00-4019-98FE-AF97558D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304E-DA4D-293E-2697-A03BF03A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Kernel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13219-2C6A-6E9E-9339-C1F575AD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661" y="2158272"/>
            <a:ext cx="6462678" cy="34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90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0BFDD-56F5-54A0-F292-59DDA84D8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9A99-D2B2-CFCC-354A-7C6A34EA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Kernel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FAA30-29FA-1617-3A34-A0B2DEEC5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057" y="1563030"/>
            <a:ext cx="4897885" cy="49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58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F9607-FFC4-72C3-F7C4-3F2E4861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065F5-BCB9-62DC-1EB2-CDA40389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38028-F1E2-8B83-CFAD-2B194C9A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"/>
            <a:ext cx="12192000" cy="6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6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6781-EE24-AA45-52FE-FE917E5C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3A3B-B4BA-1BC4-0B90-1AE3E6635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 R or Anaconda as DCC modules</a:t>
            </a:r>
          </a:p>
          <a:p>
            <a:r>
              <a:rPr lang="en-US" dirty="0"/>
              <a:t>Create a personal library for R packages or </a:t>
            </a:r>
            <a:r>
              <a:rPr lang="en-US" dirty="0" err="1"/>
              <a:t>conda</a:t>
            </a:r>
            <a:r>
              <a:rPr lang="en-US" dirty="0"/>
              <a:t> environments</a:t>
            </a:r>
          </a:p>
          <a:p>
            <a:r>
              <a:rPr lang="en-US" dirty="0"/>
              <a:t>Tell R or Python where to look for packages</a:t>
            </a:r>
          </a:p>
          <a:p>
            <a:r>
              <a:rPr lang="en-US" dirty="0"/>
              <a:t>Run R/Python through the command line, scripts, or OnDemand</a:t>
            </a:r>
          </a:p>
        </p:txBody>
      </p:sp>
    </p:spTree>
    <p:extLst>
      <p:ext uri="{BB962C8B-B14F-4D97-AF65-F5344CB8AC3E}">
        <p14:creationId xmlns:p14="http://schemas.microsoft.com/office/powerpoint/2010/main" val="348110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F577B-AD2A-43B8-F856-19DF183A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8417-FB93-F722-DA76-99F5D173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2843D6-327B-170D-F168-C8EA26547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78" y="2295294"/>
            <a:ext cx="43833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72A6B-93F8-A78E-2961-4B3BC43292AB}"/>
              </a:ext>
            </a:extLst>
          </p:cNvPr>
          <p:cNvSpPr txBox="1"/>
          <p:nvPr/>
        </p:nvSpPr>
        <p:spPr>
          <a:xfrm>
            <a:off x="1583575" y="1808325"/>
            <a:ext cx="255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 (through Putty)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17EE3-AAD4-9CE0-6F9C-E6AC56492030}"/>
              </a:ext>
            </a:extLst>
          </p:cNvPr>
          <p:cNvSpPr txBox="1"/>
          <p:nvPr/>
        </p:nvSpPr>
        <p:spPr>
          <a:xfrm>
            <a:off x="7222375" y="1531326"/>
            <a:ext cx="3550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 run the following in terminal: </a:t>
            </a:r>
          </a:p>
          <a:p>
            <a:r>
              <a:rPr lang="en-US" dirty="0"/>
              <a:t>ssh &lt;</a:t>
            </a:r>
            <a:r>
              <a:rPr lang="en-US" dirty="0" err="1"/>
              <a:t>netid</a:t>
            </a:r>
            <a:r>
              <a:rPr lang="en-US" dirty="0"/>
              <a:t>&gt;@dcc-login.oit.duke.edu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17D0B-A829-49B9-5729-0989A580A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1" b="25451"/>
          <a:stretch/>
        </p:blipFill>
        <p:spPr>
          <a:xfrm>
            <a:off x="5746531" y="2537141"/>
            <a:ext cx="6048186" cy="39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FF78F-B26F-44A0-EE01-28163D5A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C18C-BA7B-2A8E-2319-3F92597C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the DCC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BB26D-4358-A1A6-A1F4-2C5A6854F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78" y="2295294"/>
            <a:ext cx="4383333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2426B-3D93-D584-0677-76AC7F01DD3E}"/>
              </a:ext>
            </a:extLst>
          </p:cNvPr>
          <p:cNvSpPr txBox="1"/>
          <p:nvPr/>
        </p:nvSpPr>
        <p:spPr>
          <a:xfrm>
            <a:off x="1583575" y="1808325"/>
            <a:ext cx="255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Windows (through Putty)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F2054-90EA-8A30-5678-509644A48D73}"/>
              </a:ext>
            </a:extLst>
          </p:cNvPr>
          <p:cNvSpPr txBox="1"/>
          <p:nvPr/>
        </p:nvSpPr>
        <p:spPr>
          <a:xfrm>
            <a:off x="7222375" y="1531326"/>
            <a:ext cx="3550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 run the following in terminal: </a:t>
            </a:r>
          </a:p>
          <a:p>
            <a:r>
              <a:rPr lang="en-US" dirty="0"/>
              <a:t>ssh &lt;</a:t>
            </a:r>
            <a:r>
              <a:rPr lang="en-US" dirty="0" err="1"/>
              <a:t>netid</a:t>
            </a:r>
            <a:r>
              <a:rPr lang="en-US" dirty="0"/>
              <a:t>&gt;@dcc-login.oit.duke.edu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4D616C-BEDB-FA5B-BF1B-3A66C86AB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5451" r="4336" b="30997"/>
          <a:stretch>
            <a:fillRect/>
          </a:stretch>
        </p:blipFill>
        <p:spPr>
          <a:xfrm>
            <a:off x="5896303" y="2537141"/>
            <a:ext cx="5636173" cy="35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7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1177</Words>
  <Application>Microsoft Office PowerPoint</Application>
  <PresentationFormat>Widescreen</PresentationFormat>
  <Paragraphs>175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Courier New</vt:lpstr>
      <vt:lpstr>Office Theme</vt:lpstr>
      <vt:lpstr>Getting Started with R and Python on the DCC</vt:lpstr>
      <vt:lpstr>Outline</vt:lpstr>
      <vt:lpstr>Resources for DCC, R, and Python</vt:lpstr>
      <vt:lpstr>Getting access to the DCC</vt:lpstr>
      <vt:lpstr>Getting access to the DCC</vt:lpstr>
      <vt:lpstr>Getting access to the DCC</vt:lpstr>
      <vt:lpstr>Connecting to the DCC</vt:lpstr>
      <vt:lpstr>Connecting to the DCC</vt:lpstr>
      <vt:lpstr>Connecting to the DCC</vt:lpstr>
      <vt:lpstr>Connecting to the DCC</vt:lpstr>
      <vt:lpstr>Connecting to the DCC</vt:lpstr>
      <vt:lpstr>Connecting to the DCC</vt:lpstr>
      <vt:lpstr>Connecting to an interactive node</vt:lpstr>
      <vt:lpstr>Changing directory</vt:lpstr>
      <vt:lpstr>Checking available modules</vt:lpstr>
      <vt:lpstr>Loading DCC Modules</vt:lpstr>
      <vt:lpstr>When to use DCC modules</vt:lpstr>
      <vt:lpstr>When to use DCC modules</vt:lpstr>
      <vt:lpstr>Making a personal package library for R</vt:lpstr>
      <vt:lpstr>Making a personal package library for R</vt:lpstr>
      <vt:lpstr>Configuring R to look in your library</vt:lpstr>
      <vt:lpstr>Configuring R to look in your library</vt:lpstr>
      <vt:lpstr>Configuring R to look in your library</vt:lpstr>
      <vt:lpstr>Configuring R to look in your library</vt:lpstr>
      <vt:lpstr>Running R console in the command line</vt:lpstr>
      <vt:lpstr>Running R console in the command line</vt:lpstr>
      <vt:lpstr>Running R console in the command line</vt:lpstr>
      <vt:lpstr>Running R console in the command line</vt:lpstr>
      <vt:lpstr>Installing R packages</vt:lpstr>
      <vt:lpstr>Configuring R to look in your library</vt:lpstr>
      <vt:lpstr>Testing R packages</vt:lpstr>
      <vt:lpstr>Testing R packages</vt:lpstr>
      <vt:lpstr>Exiting R console in the command line</vt:lpstr>
      <vt:lpstr>Running R scripts in the command line</vt:lpstr>
      <vt:lpstr>Running R scripts in the command line</vt:lpstr>
      <vt:lpstr>Running Rstudio through OnDemand</vt:lpstr>
      <vt:lpstr>Running Rstudio through OnDemand</vt:lpstr>
      <vt:lpstr>Running Rstudio through OnDemand</vt:lpstr>
      <vt:lpstr>Running Rstudio through OnDemand</vt:lpstr>
      <vt:lpstr>Running Rstudio through OnDemand</vt:lpstr>
      <vt:lpstr>Running Rstudio through OnDemand</vt:lpstr>
      <vt:lpstr>PowerPoint Presentation</vt:lpstr>
      <vt:lpstr>Remind OnDemand RStudio of your r_lib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Creating python environments with Anaconda</vt:lpstr>
      <vt:lpstr>Running Jupyter through OnDemand</vt:lpstr>
      <vt:lpstr>Running Jupyter through OnDemand</vt:lpstr>
      <vt:lpstr>Running Jupyter through OnDemand</vt:lpstr>
      <vt:lpstr>Running Jupyter through OnDemand</vt:lpstr>
      <vt:lpstr>Running Jupyter through OnDemand</vt:lpstr>
      <vt:lpstr>Running Jupyter through OnDemand</vt:lpstr>
      <vt:lpstr>PowerPoint Presentation</vt:lpstr>
      <vt:lpstr>Changing Kernel</vt:lpstr>
      <vt:lpstr>Changing Kernel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Justin Savage</dc:creator>
  <cp:lastModifiedBy>Justin Savage</cp:lastModifiedBy>
  <cp:revision>38</cp:revision>
  <dcterms:created xsi:type="dcterms:W3CDTF">2026-01-07T18:13:38Z</dcterms:created>
  <dcterms:modified xsi:type="dcterms:W3CDTF">2026-01-13T20:39:55Z</dcterms:modified>
</cp:coreProperties>
</file>